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1" r:id="rId1"/>
  </p:sldMasterIdLst>
  <p:sldIdLst>
    <p:sldId id="256" r:id="rId2"/>
    <p:sldId id="257" r:id="rId3"/>
    <p:sldId id="269" r:id="rId4"/>
    <p:sldId id="278" r:id="rId5"/>
    <p:sldId id="270" r:id="rId6"/>
    <p:sldId id="272" r:id="rId7"/>
    <p:sldId id="271" r:id="rId8"/>
    <p:sldId id="268" r:id="rId9"/>
    <p:sldId id="261" r:id="rId10"/>
    <p:sldId id="264" r:id="rId11"/>
    <p:sldId id="266" r:id="rId12"/>
    <p:sldId id="267" r:id="rId13"/>
    <p:sldId id="277" r:id="rId14"/>
    <p:sldId id="273" r:id="rId15"/>
    <p:sldId id="274" r:id="rId16"/>
    <p:sldId id="27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2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47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97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69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9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0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5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0CDC-309B-2A41-91C2-A31104C6BE2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3F0C-A8CA-5A4A-A0E2-070A1838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77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developers.cam.ac.uk/jcbc/csci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bioinfotraining.bio.cam.ac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pc-docs.stemcells.cam.ac.u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mint.com/screen-command-examples-to-manage-linux-terminals/" TargetMode="External"/><Relationship Id="rId2" Type="http://schemas.openxmlformats.org/officeDocument/2006/relationships/hyperlink" Target="https://linuxize.com/post/how-to-use-linux-scree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mir.jcbc.private.cam.ac.uk:8787/auth-sign-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DC4B-7041-2949-A6B4-4675498A75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guide to High Performance Computing for Stem Cell Researchers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D6A5D-C912-054F-9271-1AB1EE12C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2881"/>
            <a:ext cx="9144000" cy="213359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Irina Mohorianu</a:t>
            </a:r>
          </a:p>
          <a:p>
            <a:r>
              <a:rPr lang="en-US" dirty="0"/>
              <a:t>CSCI Core Bioinformatics group</a:t>
            </a:r>
          </a:p>
          <a:p>
            <a:r>
              <a:rPr lang="en-US" dirty="0"/>
              <a:t>23/06/2020</a:t>
            </a:r>
          </a:p>
        </p:txBody>
      </p:sp>
    </p:spTree>
    <p:extLst>
      <p:ext uri="{BB962C8B-B14F-4D97-AF65-F5344CB8AC3E}">
        <p14:creationId xmlns:p14="http://schemas.microsoft.com/office/powerpoint/2010/main" val="390696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0FE-A547-A745-A5EA-554B3B4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 [cold data]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64B8D-AB28-E544-925E-FEF0CD083315}"/>
              </a:ext>
            </a:extLst>
          </p:cNvPr>
          <p:cNvSpPr txBox="1"/>
          <p:nvPr/>
        </p:nvSpPr>
        <p:spPr>
          <a:xfrm>
            <a:off x="491204" y="2314575"/>
            <a:ext cx="832631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proposed file structure is presented below:</a:t>
            </a:r>
          </a:p>
          <a:p>
            <a:r>
              <a:rPr lang="en-GB" dirty="0"/>
              <a:t>\</a:t>
            </a:r>
            <a:r>
              <a:rPr lang="en-GB" dirty="0" err="1"/>
              <a:t>projectName</a:t>
            </a:r>
            <a:endParaRPr lang="en-GB" dirty="0"/>
          </a:p>
          <a:p>
            <a:r>
              <a:rPr lang="en-GB" dirty="0"/>
              <a:t>	\</a:t>
            </a:r>
            <a:r>
              <a:rPr lang="en-GB" dirty="0" err="1"/>
              <a:t>rawData</a:t>
            </a:r>
            <a:endParaRPr lang="en-GB" dirty="0"/>
          </a:p>
          <a:p>
            <a:r>
              <a:rPr lang="en-GB" dirty="0"/>
              <a:t>	\at least one intermediate state e.g. alignment files for sequencing data</a:t>
            </a:r>
          </a:p>
          <a:p>
            <a:r>
              <a:rPr lang="en-GB" dirty="0"/>
              <a:t>	\</a:t>
            </a:r>
            <a:r>
              <a:rPr lang="en-GB" dirty="0" err="1"/>
              <a:t>finalData</a:t>
            </a:r>
            <a:r>
              <a:rPr lang="en-GB" dirty="0"/>
              <a:t> [the </a:t>
            </a:r>
            <a:r>
              <a:rPr lang="en-GB" dirty="0" err="1"/>
              <a:t>rawData</a:t>
            </a:r>
            <a:r>
              <a:rPr lang="en-GB" dirty="0"/>
              <a:t> and </a:t>
            </a:r>
            <a:r>
              <a:rPr lang="en-GB" dirty="0" err="1"/>
              <a:t>finalData</a:t>
            </a:r>
            <a:r>
              <a:rPr lang="en-GB" dirty="0"/>
              <a:t> will be a mirror of \</a:t>
            </a:r>
            <a:r>
              <a:rPr lang="en-GB" dirty="0" err="1"/>
              <a:t>toRepository</a:t>
            </a:r>
            <a:r>
              <a:rPr lang="en-GB" dirty="0"/>
              <a:t>]</a:t>
            </a:r>
          </a:p>
          <a:p>
            <a:r>
              <a:rPr lang="en-GB" dirty="0"/>
              <a:t>	</a:t>
            </a:r>
            <a:r>
              <a:rPr lang="en-GB" dirty="0" err="1"/>
              <a:t>readMe</a:t>
            </a:r>
            <a:r>
              <a:rPr lang="en-GB" dirty="0"/>
              <a:t> with information on the analysis steps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Similar structure works for public datasets.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structure of a cold storage will also ensure a </a:t>
            </a:r>
            <a:r>
              <a:rPr lang="en-US" dirty="0">
                <a:solidFill>
                  <a:srgbClr val="FFFF00"/>
                </a:solidFill>
              </a:rPr>
              <a:t>robust, systematic archiving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04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136D-188F-6E4D-9C89-7DF401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Visibility server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C0CA2-67FB-3A43-BE4A-1924F9D6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001430"/>
            <a:ext cx="9613861" cy="4707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4874E-BD65-E642-A8EF-C8BD6DFADF27}"/>
              </a:ext>
            </a:extLst>
          </p:cNvPr>
          <p:cNvSpPr txBox="1"/>
          <p:nvPr/>
        </p:nvSpPr>
        <p:spPr>
          <a:xfrm>
            <a:off x="9915518" y="2800350"/>
            <a:ext cx="2119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Shinny apps</a:t>
            </a:r>
          </a:p>
          <a:p>
            <a:r>
              <a:rPr lang="en-US" dirty="0"/>
              <a:t>For querying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Coupled with a secure discussion  platform for sharing ideas</a:t>
            </a:r>
          </a:p>
        </p:txBody>
      </p:sp>
    </p:spTree>
    <p:extLst>
      <p:ext uri="{BB962C8B-B14F-4D97-AF65-F5344CB8AC3E}">
        <p14:creationId xmlns:p14="http://schemas.microsoft.com/office/powerpoint/2010/main" val="42302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136D-188F-6E4D-9C89-7DF401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Visibility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9C971-940F-CA48-80C5-CDF17658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9" y="2257426"/>
            <a:ext cx="6018522" cy="4329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C305E-AD0A-E441-9DE9-5007B0E485BC}"/>
              </a:ext>
            </a:extLst>
          </p:cNvPr>
          <p:cNvSpPr txBox="1"/>
          <p:nvPr/>
        </p:nvSpPr>
        <p:spPr>
          <a:xfrm>
            <a:off x="6329354" y="2557463"/>
            <a:ext cx="5862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Providing easy access for information retrieval</a:t>
            </a:r>
          </a:p>
          <a:p>
            <a:r>
              <a:rPr lang="en-US" dirty="0"/>
              <a:t>[for biologists and bioinformaticians]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Incorporating the flexibility of data analysis options</a:t>
            </a:r>
          </a:p>
          <a:p>
            <a:r>
              <a:rPr lang="en-US" dirty="0"/>
              <a:t>such as different representations (</a:t>
            </a:r>
            <a:r>
              <a:rPr lang="en-US" dirty="0" err="1"/>
              <a:t>tSNE</a:t>
            </a:r>
            <a:r>
              <a:rPr lang="en-US" dirty="0"/>
              <a:t>, UMAP)</a:t>
            </a:r>
          </a:p>
          <a:p>
            <a:r>
              <a:rPr lang="en-US" dirty="0"/>
              <a:t>different clustering methods (Seurat, monocle,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portal for describing the pipeline used for generating a particular set of results. </a:t>
            </a:r>
          </a:p>
          <a:p>
            <a:endParaRPr lang="en-US" dirty="0"/>
          </a:p>
          <a:p>
            <a:r>
              <a:rPr lang="en-US" dirty="0"/>
              <a:t>Data + Code presented in an interactive setup.</a:t>
            </a:r>
          </a:p>
          <a:p>
            <a:r>
              <a:rPr lang="en-US" dirty="0"/>
              <a:t>[leading to new Data Mining hypotheses]</a:t>
            </a:r>
          </a:p>
        </p:txBody>
      </p:sp>
    </p:spTree>
    <p:extLst>
      <p:ext uri="{BB962C8B-B14F-4D97-AF65-F5344CB8AC3E}">
        <p14:creationId xmlns:p14="http://schemas.microsoft.com/office/powerpoint/2010/main" val="139574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6EE3-33BA-6A47-88CF-066FFAF5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Sharing. GitLab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8C6C6-BA7B-7A4D-919F-2EA0CBD2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2074739"/>
            <a:ext cx="9201150" cy="4480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7B88A-13D5-574F-836C-6A76A098E6BA}"/>
              </a:ext>
            </a:extLst>
          </p:cNvPr>
          <p:cNvSpPr txBox="1"/>
          <p:nvPr/>
        </p:nvSpPr>
        <p:spPr>
          <a:xfrm>
            <a:off x="3266296" y="5486400"/>
            <a:ext cx="7027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encourage you to share the scripts used for analyses.</a:t>
            </a:r>
          </a:p>
          <a:p>
            <a:r>
              <a:rPr lang="en-US" dirty="0">
                <a:solidFill>
                  <a:schemeClr val="bg1"/>
                </a:solidFill>
              </a:rPr>
              <a:t>For creating an initial repository for your group, send an email to </a:t>
            </a:r>
          </a:p>
          <a:p>
            <a:r>
              <a:rPr lang="en-US" dirty="0">
                <a:solidFill>
                  <a:schemeClr val="bg1"/>
                </a:solidFill>
              </a:rPr>
              <a:t>IT support.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59ECA-C95A-8145-B9D2-4113AFAD4267}"/>
              </a:ext>
            </a:extLst>
          </p:cNvPr>
          <p:cNvSpPr txBox="1"/>
          <p:nvPr/>
        </p:nvSpPr>
        <p:spPr>
          <a:xfrm>
            <a:off x="5218754" y="1109031"/>
            <a:ext cx="507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https://gitlab.developers.cam.ac.uk/jcbc/csci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4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2A60-FD2B-3F44-BE79-E11F4A57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the Bioinformatics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31629-0A74-4940-811B-A264B65417CE}"/>
              </a:ext>
            </a:extLst>
          </p:cNvPr>
          <p:cNvSpPr txBox="1"/>
          <p:nvPr/>
        </p:nvSpPr>
        <p:spPr>
          <a:xfrm>
            <a:off x="271462" y="2143126"/>
            <a:ext cx="10715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house R training sessions</a:t>
            </a:r>
          </a:p>
          <a:p>
            <a:endParaRPr lang="en-US" dirty="0"/>
          </a:p>
          <a:p>
            <a:r>
              <a:rPr lang="en-US" dirty="0"/>
              <a:t>aimed mainly at wet lab biologists; </a:t>
            </a:r>
          </a:p>
          <a:p>
            <a:r>
              <a:rPr lang="en-US" dirty="0"/>
              <a:t>drop in support sessions [W1, W3] and teaching activities [W2, W4]</a:t>
            </a:r>
          </a:p>
          <a:p>
            <a:r>
              <a:rPr lang="en-US" dirty="0"/>
              <a:t>Usually occurring on Thursdays 15:00 – 16:00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Core and group bioinformaticians are providing the required support.</a:t>
            </a:r>
          </a:p>
          <a:p>
            <a:endParaRPr lang="en-US" dirty="0"/>
          </a:p>
          <a:p>
            <a:r>
              <a:rPr lang="en-US" dirty="0" err="1"/>
              <a:t>stemcells-bioinformatics-support@lists.cam.ac.uk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2B511-0CA1-F843-A0E9-7239B9FD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13" y="4243388"/>
            <a:ext cx="4543425" cy="24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2A9D-DEEE-944B-84BD-4591BED6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the Bioinformatics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0E37-F3A7-8645-8648-B23327475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22543"/>
            <a:ext cx="9613861" cy="1220715"/>
          </a:xfrm>
        </p:spPr>
        <p:txBody>
          <a:bodyPr/>
          <a:lstStyle/>
          <a:p>
            <a:r>
              <a:rPr lang="en-US" dirty="0"/>
              <a:t>Bioinformatics training </a:t>
            </a:r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https://bioinfotraining.bio.cam.ac.uk/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F4679-1A7E-D046-AD49-D6E32BD8F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3" y="2804352"/>
            <a:ext cx="3717170" cy="392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18F77-E563-3843-9138-AFECF734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812" y="2804352"/>
            <a:ext cx="4691063" cy="3929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ED2D8-49F9-9741-AB1C-629EB231F430}"/>
              </a:ext>
            </a:extLst>
          </p:cNvPr>
          <p:cNvSpPr txBox="1"/>
          <p:nvPr/>
        </p:nvSpPr>
        <p:spPr>
          <a:xfrm>
            <a:off x="1588838" y="2406447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64FFD-41A0-7347-A6F1-F6E748A91393}"/>
              </a:ext>
            </a:extLst>
          </p:cNvPr>
          <p:cNvSpPr txBox="1"/>
          <p:nvPr/>
        </p:nvSpPr>
        <p:spPr>
          <a:xfrm>
            <a:off x="6029325" y="2431309"/>
            <a:ext cx="22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Specialized Training</a:t>
            </a:r>
          </a:p>
        </p:txBody>
      </p:sp>
    </p:spTree>
    <p:extLst>
      <p:ext uri="{BB962C8B-B14F-4D97-AF65-F5344CB8AC3E}">
        <p14:creationId xmlns:p14="http://schemas.microsoft.com/office/powerpoint/2010/main" val="99301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B552-ECFC-684A-8F61-32F5063A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the Bioinformatics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C3DF8-AF7F-8040-857B-7E5370B8B99C}"/>
              </a:ext>
            </a:extLst>
          </p:cNvPr>
          <p:cNvSpPr txBox="1"/>
          <p:nvPr/>
        </p:nvSpPr>
        <p:spPr>
          <a:xfrm>
            <a:off x="165972" y="2171697"/>
            <a:ext cx="74206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Bioinformatics community meetings</a:t>
            </a:r>
          </a:p>
          <a:p>
            <a:r>
              <a:rPr lang="en-US" dirty="0"/>
              <a:t>aimed at core and group bioinformaticians; </a:t>
            </a:r>
          </a:p>
          <a:p>
            <a:r>
              <a:rPr lang="en-US" dirty="0"/>
              <a:t>Organized as a bioinformatics journal club / methods discussion group </a:t>
            </a:r>
          </a:p>
          <a:p>
            <a:endParaRPr lang="en-US" dirty="0"/>
          </a:p>
          <a:p>
            <a:r>
              <a:rPr lang="en-US" dirty="0"/>
              <a:t>events on Wednesdays 11:00 – 13:00 are advertised on this list</a:t>
            </a:r>
          </a:p>
          <a:p>
            <a:r>
              <a:rPr lang="en-US" dirty="0" err="1"/>
              <a:t>stemcells-bioinf@lists.cam.ac.uk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Discussions on method development (technical aspects of pipelines) are encouraged.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C2CAF-52E1-1F4F-9F9C-D1152187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237" y="2043113"/>
            <a:ext cx="2509945" cy="378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66A595-5E50-2741-A783-09C10A20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209" y="3155950"/>
            <a:ext cx="2692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E364-2B56-AD44-BB5F-7DA11AE4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5D3E3-A405-2643-8611-642418680B59}"/>
              </a:ext>
            </a:extLst>
          </p:cNvPr>
          <p:cNvSpPr txBox="1"/>
          <p:nvPr/>
        </p:nvSpPr>
        <p:spPr>
          <a:xfrm>
            <a:off x="898982" y="2414587"/>
            <a:ext cx="47227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HPC == Resources</a:t>
            </a:r>
          </a:p>
          <a:p>
            <a:r>
              <a:rPr lang="en-US" sz="3200" dirty="0"/>
              <a:t>       == Training</a:t>
            </a:r>
          </a:p>
          <a:p>
            <a:r>
              <a:rPr lang="en-US" sz="3200" dirty="0"/>
              <a:t>       =&gt; Data Analysis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Questions and feedback.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DC7A3-EBF6-1F41-ACEE-05D045477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2155825"/>
            <a:ext cx="4886968" cy="40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3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C10F-5748-A94F-9AD2-6EB18128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64EF8-9466-A844-AD73-62DCEFAE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Resources</a:t>
            </a:r>
            <a:r>
              <a:rPr lang="en-US" b="1" dirty="0"/>
              <a:t>:</a:t>
            </a:r>
            <a:r>
              <a:rPr lang="en-US" dirty="0"/>
              <a:t> CSCI cluster, and stand alone servers</a:t>
            </a:r>
          </a:p>
          <a:p>
            <a:pPr lvl="1"/>
            <a:r>
              <a:rPr lang="en-US" dirty="0"/>
              <a:t>24 node cluster and 3 high-memory servers</a:t>
            </a:r>
          </a:p>
          <a:p>
            <a:pPr lvl="1"/>
            <a:r>
              <a:rPr lang="en-US" dirty="0"/>
              <a:t>Storage servers. Hot storage and cold storage</a:t>
            </a:r>
          </a:p>
          <a:p>
            <a:pPr lvl="1"/>
            <a:r>
              <a:rPr lang="en-US" dirty="0"/>
              <a:t>Data visibility server</a:t>
            </a:r>
          </a:p>
          <a:p>
            <a:r>
              <a:rPr lang="en-US" b="1" dirty="0">
                <a:solidFill>
                  <a:srgbClr val="FF0000"/>
                </a:solidFill>
              </a:rPr>
              <a:t>Training and the Bioinformatics community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Bioinformatics Training</a:t>
            </a:r>
          </a:p>
          <a:p>
            <a:pPr lvl="2"/>
            <a:r>
              <a:rPr lang="en-US" dirty="0"/>
              <a:t>In house sessions</a:t>
            </a:r>
          </a:p>
          <a:p>
            <a:pPr lvl="2"/>
            <a:r>
              <a:rPr lang="en-US" dirty="0"/>
              <a:t>Bioinformatics training offered by the School of Biological Sciences</a:t>
            </a:r>
          </a:p>
          <a:p>
            <a:pPr lvl="2"/>
            <a:r>
              <a:rPr lang="en-US" dirty="0"/>
              <a:t>Machine Learning applied to Stem Cell Bioinformatics</a:t>
            </a:r>
          </a:p>
          <a:p>
            <a:pPr lvl="1"/>
            <a:r>
              <a:rPr lang="en-US" dirty="0"/>
              <a:t>Bioinformatics Community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6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2D9E-7A04-7C4F-B906-8F417A03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Resources. CSCI cluster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C1B02B-08A8-444A-9D8B-6778CD63BCA3}"/>
              </a:ext>
            </a:extLst>
          </p:cNvPr>
          <p:cNvSpPr/>
          <p:nvPr/>
        </p:nvSpPr>
        <p:spPr>
          <a:xfrm>
            <a:off x="454543" y="2833511"/>
            <a:ext cx="1374257" cy="406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549F-C318-2B46-A4F6-B512ED5DE3DE}"/>
              </a:ext>
            </a:extLst>
          </p:cNvPr>
          <p:cNvSpPr/>
          <p:nvPr/>
        </p:nvSpPr>
        <p:spPr>
          <a:xfrm>
            <a:off x="454543" y="3857905"/>
            <a:ext cx="1374257" cy="406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A41D6-79BC-1449-8518-870EED5C3066}"/>
              </a:ext>
            </a:extLst>
          </p:cNvPr>
          <p:cNvSpPr/>
          <p:nvPr/>
        </p:nvSpPr>
        <p:spPr>
          <a:xfrm>
            <a:off x="454543" y="4286810"/>
            <a:ext cx="1374257" cy="406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9CF2D-F9E3-064D-B8D3-9562B58CAB5A}"/>
              </a:ext>
            </a:extLst>
          </p:cNvPr>
          <p:cNvSpPr/>
          <p:nvPr/>
        </p:nvSpPr>
        <p:spPr>
          <a:xfrm>
            <a:off x="454543" y="471571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41E22-0415-D34B-924C-02875B6D7028}"/>
              </a:ext>
            </a:extLst>
          </p:cNvPr>
          <p:cNvSpPr/>
          <p:nvPr/>
        </p:nvSpPr>
        <p:spPr>
          <a:xfrm>
            <a:off x="454543" y="514462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4E8359-2FF6-B843-98AB-09A1AC98024C}"/>
              </a:ext>
            </a:extLst>
          </p:cNvPr>
          <p:cNvSpPr/>
          <p:nvPr/>
        </p:nvSpPr>
        <p:spPr>
          <a:xfrm>
            <a:off x="454543" y="557352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8D6C5A-F161-C641-AA55-028CAADF8949}"/>
              </a:ext>
            </a:extLst>
          </p:cNvPr>
          <p:cNvSpPr/>
          <p:nvPr/>
        </p:nvSpPr>
        <p:spPr>
          <a:xfrm>
            <a:off x="4484346" y="342900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B10F4-39EA-DA4C-AED3-5BA0A249B9A8}"/>
              </a:ext>
            </a:extLst>
          </p:cNvPr>
          <p:cNvSpPr/>
          <p:nvPr/>
        </p:nvSpPr>
        <p:spPr>
          <a:xfrm>
            <a:off x="4484346" y="385790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FD713-175A-0A41-A1B2-987D190A5028}"/>
              </a:ext>
            </a:extLst>
          </p:cNvPr>
          <p:cNvSpPr/>
          <p:nvPr/>
        </p:nvSpPr>
        <p:spPr>
          <a:xfrm>
            <a:off x="4484346" y="428681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D60952-8C30-CC4A-B615-1FC362274A80}"/>
              </a:ext>
            </a:extLst>
          </p:cNvPr>
          <p:cNvSpPr/>
          <p:nvPr/>
        </p:nvSpPr>
        <p:spPr>
          <a:xfrm>
            <a:off x="4484346" y="471571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60930-7C03-5B46-84C4-45356043A68E}"/>
              </a:ext>
            </a:extLst>
          </p:cNvPr>
          <p:cNvSpPr/>
          <p:nvPr/>
        </p:nvSpPr>
        <p:spPr>
          <a:xfrm>
            <a:off x="4484346" y="514462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85C985-F629-9643-9EDD-9F3B039CB09D}"/>
              </a:ext>
            </a:extLst>
          </p:cNvPr>
          <p:cNvSpPr/>
          <p:nvPr/>
        </p:nvSpPr>
        <p:spPr>
          <a:xfrm>
            <a:off x="4484346" y="557352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Comrade12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25FD46-4CBD-3743-BCBA-F69825B4DE18}"/>
              </a:ext>
            </a:extLst>
          </p:cNvPr>
          <p:cNvSpPr/>
          <p:nvPr/>
        </p:nvSpPr>
        <p:spPr>
          <a:xfrm>
            <a:off x="6096000" y="342900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102B8-F1DF-344D-9932-20A8C275C424}"/>
              </a:ext>
            </a:extLst>
          </p:cNvPr>
          <p:cNvSpPr/>
          <p:nvPr/>
        </p:nvSpPr>
        <p:spPr>
          <a:xfrm>
            <a:off x="6096000" y="385790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008825-8371-7244-9D1E-917F8E4BB344}"/>
              </a:ext>
            </a:extLst>
          </p:cNvPr>
          <p:cNvSpPr/>
          <p:nvPr/>
        </p:nvSpPr>
        <p:spPr>
          <a:xfrm>
            <a:off x="6096000" y="428681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C11193-FB42-D849-9FA7-9D636E884327}"/>
              </a:ext>
            </a:extLst>
          </p:cNvPr>
          <p:cNvSpPr/>
          <p:nvPr/>
        </p:nvSpPr>
        <p:spPr>
          <a:xfrm>
            <a:off x="6096000" y="471571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00564-6169-364C-A8A1-E8DCA7A25ABF}"/>
              </a:ext>
            </a:extLst>
          </p:cNvPr>
          <p:cNvSpPr/>
          <p:nvPr/>
        </p:nvSpPr>
        <p:spPr>
          <a:xfrm>
            <a:off x="6096000" y="514462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08913E-8B54-F345-8369-FA9CD9E92124}"/>
              </a:ext>
            </a:extLst>
          </p:cNvPr>
          <p:cNvSpPr/>
          <p:nvPr/>
        </p:nvSpPr>
        <p:spPr>
          <a:xfrm>
            <a:off x="6096000" y="557352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47F411-F102-C943-8879-68DE056F24C1}"/>
              </a:ext>
            </a:extLst>
          </p:cNvPr>
          <p:cNvSpPr/>
          <p:nvPr/>
        </p:nvSpPr>
        <p:spPr>
          <a:xfrm>
            <a:off x="7560568" y="3429000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D0F3F6-3CA9-174B-8AEE-FCF5C493E135}"/>
              </a:ext>
            </a:extLst>
          </p:cNvPr>
          <p:cNvSpPr/>
          <p:nvPr/>
        </p:nvSpPr>
        <p:spPr>
          <a:xfrm>
            <a:off x="7560568" y="3857905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8D0B0B-4DDC-9241-AD82-D8F0C7CA7A27}"/>
              </a:ext>
            </a:extLst>
          </p:cNvPr>
          <p:cNvSpPr/>
          <p:nvPr/>
        </p:nvSpPr>
        <p:spPr>
          <a:xfrm>
            <a:off x="7560568" y="4286810"/>
            <a:ext cx="1374257" cy="406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40A589-BD4D-1248-87BC-094AA3A81ACF}"/>
              </a:ext>
            </a:extLst>
          </p:cNvPr>
          <p:cNvSpPr/>
          <p:nvPr/>
        </p:nvSpPr>
        <p:spPr>
          <a:xfrm>
            <a:off x="7560568" y="4715715"/>
            <a:ext cx="1374257" cy="406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Cosmo10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3FDD-2934-7D4D-AB39-596D716650BF}"/>
              </a:ext>
            </a:extLst>
          </p:cNvPr>
          <p:cNvSpPr/>
          <p:nvPr/>
        </p:nvSpPr>
        <p:spPr>
          <a:xfrm>
            <a:off x="7560568" y="5144620"/>
            <a:ext cx="1374257" cy="406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Cosmo11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ED118B-2E37-544A-9D87-1CFE634EFC75}"/>
              </a:ext>
            </a:extLst>
          </p:cNvPr>
          <p:cNvSpPr/>
          <p:nvPr/>
        </p:nvSpPr>
        <p:spPr>
          <a:xfrm>
            <a:off x="7560568" y="5573525"/>
            <a:ext cx="1374257" cy="406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A460FF-B1F9-9745-AD14-17118A0A98F9}"/>
              </a:ext>
            </a:extLst>
          </p:cNvPr>
          <p:cNvSpPr txBox="1"/>
          <p:nvPr/>
        </p:nvSpPr>
        <p:spPr>
          <a:xfrm>
            <a:off x="2054578" y="2666555"/>
            <a:ext cx="477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Login node. Not to be used for running jobs.</a:t>
            </a:r>
          </a:p>
          <a:p>
            <a:r>
              <a:rPr lang="en-US" dirty="0"/>
              <a:t>Used for submitting jobs to SLURM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E08868-47F4-7844-8CD7-ED4A7613A2EC}"/>
              </a:ext>
            </a:extLst>
          </p:cNvPr>
          <p:cNvSpPr txBox="1"/>
          <p:nvPr/>
        </p:nvSpPr>
        <p:spPr>
          <a:xfrm>
            <a:off x="1919111" y="3988758"/>
            <a:ext cx="19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Siberia partition</a:t>
            </a:r>
          </a:p>
          <a:p>
            <a:r>
              <a:rPr lang="en-US" dirty="0"/>
              <a:t>Training partition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360113-B65D-4E40-8725-C1DCB60E88E9}"/>
              </a:ext>
            </a:extLst>
          </p:cNvPr>
          <p:cNvSpPr txBox="1"/>
          <p:nvPr/>
        </p:nvSpPr>
        <p:spPr>
          <a:xfrm>
            <a:off x="9013682" y="4853395"/>
            <a:ext cx="277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cluster scheduled for Debian/ Ubuntu Server upgrade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BA57E-31A4-CD49-955B-EB724CEE1CA1}"/>
              </a:ext>
            </a:extLst>
          </p:cNvPr>
          <p:cNvSpPr txBox="1"/>
          <p:nvPr/>
        </p:nvSpPr>
        <p:spPr>
          <a:xfrm>
            <a:off x="6825436" y="2336873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srun</a:t>
            </a:r>
            <a:r>
              <a:rPr lang="en-US" dirty="0"/>
              <a:t> –-</a:t>
            </a:r>
            <a:r>
              <a:rPr lang="en-US" dirty="0" err="1"/>
              <a:t>qos</a:t>
            </a:r>
            <a:r>
              <a:rPr lang="en-US" dirty="0"/>
              <a:t> </a:t>
            </a:r>
            <a:r>
              <a:rPr lang="en-US" dirty="0" err="1"/>
              <a:t>intr</a:t>
            </a:r>
            <a:r>
              <a:rPr lang="en-US" dirty="0"/>
              <a:t> STAR –-help</a:t>
            </a:r>
          </a:p>
          <a:p>
            <a:r>
              <a:rPr lang="en-US" dirty="0" err="1"/>
              <a:t>sbatch</a:t>
            </a:r>
            <a:r>
              <a:rPr lang="en-US" dirty="0"/>
              <a:t>  --help</a:t>
            </a:r>
          </a:p>
          <a:p>
            <a:r>
              <a:rPr lang="en-US" dirty="0" err="1"/>
              <a:t>squeue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E827CB-2135-E34B-B22B-CAACCB72FABC}"/>
              </a:ext>
            </a:extLst>
          </p:cNvPr>
          <p:cNvSpPr/>
          <p:nvPr/>
        </p:nvSpPr>
        <p:spPr>
          <a:xfrm>
            <a:off x="2645894" y="6104772"/>
            <a:ext cx="3676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https://hpc-docs.stemcells.cam.ac.uk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AE9B4F-2C58-A847-9F61-3B0F07FF882A}"/>
              </a:ext>
            </a:extLst>
          </p:cNvPr>
          <p:cNvSpPr txBox="1"/>
          <p:nvPr/>
        </p:nvSpPr>
        <p:spPr>
          <a:xfrm>
            <a:off x="7126213" y="6345975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ssh</a:t>
            </a:r>
            <a:r>
              <a:rPr lang="en-US" dirty="0"/>
              <a:t> iim22@comrade1.jcbc.private.cam.ac.uk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E9BD17-F29C-C74F-95DF-8258E8EC5C1A}"/>
              </a:ext>
            </a:extLst>
          </p:cNvPr>
          <p:cNvSpPr txBox="1"/>
          <p:nvPr/>
        </p:nvSpPr>
        <p:spPr>
          <a:xfrm>
            <a:off x="9267613" y="2965181"/>
            <a:ext cx="2771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the nodes are 24 core / 64GB RAM</a:t>
            </a:r>
          </a:p>
          <a:p>
            <a:r>
              <a:rPr lang="en-GB" dirty="0"/>
              <a:t>Each node has a 900GB /local scratch disk which isn’t backed up.</a:t>
            </a:r>
          </a:p>
        </p:txBody>
      </p:sp>
    </p:spTree>
    <p:extLst>
      <p:ext uri="{BB962C8B-B14F-4D97-AF65-F5344CB8AC3E}">
        <p14:creationId xmlns:p14="http://schemas.microsoft.com/office/powerpoint/2010/main" val="1286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/>
      <p:bldP spid="32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0519-40C6-EC4C-B491-021C9617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Resources. CSCI cluster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4CB85-A081-1B40-9F26-16AB1D4D13FC}"/>
              </a:ext>
            </a:extLst>
          </p:cNvPr>
          <p:cNvSpPr txBox="1"/>
          <p:nvPr/>
        </p:nvSpPr>
        <p:spPr>
          <a:xfrm>
            <a:off x="114300" y="1957389"/>
            <a:ext cx="12077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restricted</a:t>
            </a:r>
            <a:r>
              <a:rPr lang="en-GB" dirty="0"/>
              <a:t> Most members have this as their default QOS. low priority QOS [applied to the Siberia users]. </a:t>
            </a:r>
          </a:p>
          <a:p>
            <a:r>
              <a:rPr lang="en-GB" dirty="0"/>
              <a:t>Limits are 24 cores, 1 day run time, total jobs per user 50 (queued and submitted).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interactive</a:t>
            </a:r>
            <a:r>
              <a:rPr lang="en-GB" dirty="0"/>
              <a:t> (</a:t>
            </a:r>
            <a:r>
              <a:rPr lang="en-GB" dirty="0" err="1"/>
              <a:t>intr</a:t>
            </a:r>
            <a:r>
              <a:rPr lang="en-GB" dirty="0"/>
              <a:t>) This is the default QOS and allows 144 cores, </a:t>
            </a:r>
          </a:p>
          <a:p>
            <a:r>
              <a:rPr lang="en-GB" dirty="0"/>
              <a:t>a maximum of 1000 jobs (queued and submitted) per user and maximum run time of 3 days. </a:t>
            </a:r>
          </a:p>
          <a:p>
            <a:r>
              <a:rPr lang="en-GB" dirty="0"/>
              <a:t>Members of the </a:t>
            </a:r>
            <a:r>
              <a:rPr lang="en-GB" dirty="0" err="1"/>
              <a:t>cccp</a:t>
            </a:r>
            <a:r>
              <a:rPr lang="en-GB" dirty="0"/>
              <a:t> group can use this QOS.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max</a:t>
            </a:r>
            <a:r>
              <a:rPr lang="en-GB" dirty="0"/>
              <a:t> This QOS allows 276 cores, a max of 1000 jobs (queued and submitted) per user and max run time of 2 days. Members of the </a:t>
            </a:r>
            <a:r>
              <a:rPr lang="en-GB" dirty="0" err="1"/>
              <a:t>cccp</a:t>
            </a:r>
            <a:r>
              <a:rPr lang="en-GB" dirty="0"/>
              <a:t> group can use this QOS.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smax</a:t>
            </a:r>
            <a:r>
              <a:rPr lang="en-GB" dirty="0"/>
              <a:t> This QOS allows 528 cores, a max of 1000 jobs (queued and submitted) per user and max run time of 2 days. Members of the </a:t>
            </a:r>
            <a:r>
              <a:rPr lang="en-GB" dirty="0" err="1"/>
              <a:t>cccp</a:t>
            </a:r>
            <a:r>
              <a:rPr lang="en-GB" dirty="0"/>
              <a:t> group can use this QOS.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longrun</a:t>
            </a:r>
            <a:r>
              <a:rPr lang="en-GB" dirty="0"/>
              <a:t> This QOS allows 96 cores, a max of 100 jobs (queued and submitted) per user and max run time of 7 days. Members of the </a:t>
            </a:r>
            <a:r>
              <a:rPr lang="en-GB" dirty="0" err="1"/>
              <a:t>cccp</a:t>
            </a:r>
            <a:r>
              <a:rPr lang="en-GB" dirty="0"/>
              <a:t> group can use this QOS.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FA6A-53CB-0F4D-AE1A-9507285D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Resources. Servers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0958B-FF51-C242-BA60-918EE8D9DCE8}"/>
              </a:ext>
            </a:extLst>
          </p:cNvPr>
          <p:cNvSpPr/>
          <p:nvPr/>
        </p:nvSpPr>
        <p:spPr>
          <a:xfrm>
            <a:off x="680321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Russia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0CF2D-6258-384E-9533-FF78E4FEACB9}"/>
              </a:ext>
            </a:extLst>
          </p:cNvPr>
          <p:cNvSpPr/>
          <p:nvPr/>
        </p:nvSpPr>
        <p:spPr>
          <a:xfrm>
            <a:off x="4400550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Gagarin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20476-0E32-0540-9AE5-ACEAA7A34544}"/>
              </a:ext>
            </a:extLst>
          </p:cNvPr>
          <p:cNvSpPr/>
          <p:nvPr/>
        </p:nvSpPr>
        <p:spPr>
          <a:xfrm>
            <a:off x="7933609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62165-6644-2144-BA03-877A29CFFD5C}"/>
              </a:ext>
            </a:extLst>
          </p:cNvPr>
          <p:cNvSpPr txBox="1"/>
          <p:nvPr/>
        </p:nvSpPr>
        <p:spPr>
          <a:xfrm>
            <a:off x="442913" y="3000375"/>
            <a:ext cx="35862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High-memory standalone server </a:t>
            </a:r>
          </a:p>
          <a:p>
            <a:r>
              <a:rPr lang="en-GB" dirty="0"/>
              <a:t>[data analysis; 384GB RAM]</a:t>
            </a:r>
          </a:p>
          <a:p>
            <a:endParaRPr lang="en-GB" dirty="0"/>
          </a:p>
          <a:p>
            <a:r>
              <a:rPr lang="en-GB" dirty="0" err="1"/>
              <a:t>russia.jcbc.private.cam.ac.uk</a:t>
            </a:r>
            <a:endParaRPr lang="en-GB" dirty="0"/>
          </a:p>
          <a:p>
            <a:br>
              <a:rPr lang="en-GB" dirty="0"/>
            </a:br>
            <a:r>
              <a:rPr lang="en-GB" dirty="0"/>
              <a:t>scheduled for Debian 10 upgrade</a:t>
            </a:r>
          </a:p>
          <a:p>
            <a:r>
              <a:rPr lang="en-GB" dirty="0"/>
              <a:t>[22/06/2020]</a:t>
            </a:r>
          </a:p>
          <a:p>
            <a:endParaRPr lang="en-GB" dirty="0"/>
          </a:p>
          <a:p>
            <a:r>
              <a:rPr lang="en-GB" dirty="0"/>
              <a:t>Jobs are run on command line</a:t>
            </a:r>
          </a:p>
          <a:p>
            <a:r>
              <a:rPr lang="en-GB" dirty="0"/>
              <a:t>[independent of the cluster]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78903-6449-D043-A129-8406A17BEF80}"/>
              </a:ext>
            </a:extLst>
          </p:cNvPr>
          <p:cNvSpPr txBox="1"/>
          <p:nvPr/>
        </p:nvSpPr>
        <p:spPr>
          <a:xfrm>
            <a:off x="4157662" y="3000375"/>
            <a:ext cx="345158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High-Mem standalone servers </a:t>
            </a:r>
          </a:p>
          <a:p>
            <a:r>
              <a:rPr lang="en-GB" dirty="0"/>
              <a:t>[data storage + data analysis]</a:t>
            </a:r>
          </a:p>
          <a:p>
            <a:r>
              <a:rPr lang="en-GB" dirty="0"/>
              <a:t>750GB RAM</a:t>
            </a:r>
          </a:p>
          <a:p>
            <a:endParaRPr lang="en-GB" dirty="0"/>
          </a:p>
          <a:p>
            <a:r>
              <a:rPr lang="en-GB" dirty="0" err="1"/>
              <a:t>gagarin.jcbc.private.cam.ac.uk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Storage:</a:t>
            </a:r>
            <a:br>
              <a:rPr lang="en-GB" dirty="0"/>
            </a:br>
            <a:r>
              <a:rPr lang="en-GB" dirty="0" err="1"/>
              <a:t>Srinjan</a:t>
            </a:r>
            <a:r>
              <a:rPr lang="en-GB" dirty="0"/>
              <a:t> </a:t>
            </a:r>
            <a:r>
              <a:rPr lang="en-GB" dirty="0" err="1"/>
              <a:t>Basu</a:t>
            </a:r>
            <a:r>
              <a:rPr lang="en-GB" dirty="0"/>
              <a:t>	</a:t>
            </a:r>
          </a:p>
          <a:p>
            <a:r>
              <a:rPr lang="en-GB" dirty="0"/>
              <a:t>Ana </a:t>
            </a:r>
            <a:r>
              <a:rPr lang="en-GB" dirty="0" err="1"/>
              <a:t>Cvejic</a:t>
            </a:r>
            <a:r>
              <a:rPr lang="en-GB" dirty="0"/>
              <a:t>	</a:t>
            </a:r>
          </a:p>
          <a:p>
            <a:r>
              <a:rPr lang="en-GB" dirty="0"/>
              <a:t>Dan Hodson	</a:t>
            </a:r>
          </a:p>
          <a:p>
            <a:r>
              <a:rPr lang="en-GB" dirty="0" err="1"/>
              <a:t>Joo</a:t>
            </a:r>
            <a:r>
              <a:rPr lang="en-GB" dirty="0"/>
              <a:t> Lee	</a:t>
            </a:r>
          </a:p>
          <a:p>
            <a:r>
              <a:rPr lang="en-GB" dirty="0" err="1"/>
              <a:t>Ludovic</a:t>
            </a:r>
            <a:r>
              <a:rPr lang="en-GB" dirty="0"/>
              <a:t> </a:t>
            </a:r>
            <a:r>
              <a:rPr lang="en-GB" dirty="0" err="1"/>
              <a:t>Vallier</a:t>
            </a:r>
            <a:r>
              <a:rPr lang="en-GB" dirty="0"/>
              <a:t>	</a:t>
            </a:r>
          </a:p>
          <a:p>
            <a:r>
              <a:rPr lang="en-GB" dirty="0"/>
              <a:t>George </a:t>
            </a:r>
            <a:r>
              <a:rPr lang="en-GB" dirty="0" err="1"/>
              <a:t>Vassiliou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17053-BF51-4441-BE48-2EFFC9488696}"/>
              </a:ext>
            </a:extLst>
          </p:cNvPr>
          <p:cNvSpPr txBox="1"/>
          <p:nvPr/>
        </p:nvSpPr>
        <p:spPr>
          <a:xfrm>
            <a:off x="7737759" y="3000375"/>
            <a:ext cx="32768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High-Mem standalone servers </a:t>
            </a:r>
          </a:p>
          <a:p>
            <a:r>
              <a:rPr lang="en-GB" dirty="0"/>
              <a:t>[data storage + data analysis]</a:t>
            </a:r>
          </a:p>
          <a:p>
            <a:r>
              <a:rPr lang="en-GB" dirty="0"/>
              <a:t>750GB RAM</a:t>
            </a:r>
          </a:p>
          <a:p>
            <a:endParaRPr lang="en-GB" dirty="0"/>
          </a:p>
          <a:p>
            <a:r>
              <a:rPr lang="en-GB" dirty="0" err="1"/>
              <a:t>mir.jcbc.private.cam.ac.uk</a:t>
            </a:r>
            <a:endParaRPr lang="en-GB" dirty="0"/>
          </a:p>
          <a:p>
            <a:endParaRPr lang="en-US" dirty="0"/>
          </a:p>
          <a:p>
            <a:r>
              <a:rPr lang="en-US" dirty="0"/>
              <a:t>Storage:</a:t>
            </a:r>
          </a:p>
          <a:p>
            <a:r>
              <a:rPr lang="en-US" dirty="0"/>
              <a:t>Austin Smith</a:t>
            </a:r>
          </a:p>
          <a:p>
            <a:r>
              <a:rPr lang="en-US" dirty="0"/>
              <a:t>Brian Hendrich</a:t>
            </a:r>
          </a:p>
          <a:p>
            <a:r>
              <a:rPr lang="en-US" dirty="0"/>
              <a:t>Jenny Nichols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5A479-2BA5-244C-9938-290CD39447AB}"/>
              </a:ext>
            </a:extLst>
          </p:cNvPr>
          <p:cNvSpPr txBox="1"/>
          <p:nvPr/>
        </p:nvSpPr>
        <p:spPr>
          <a:xfrm>
            <a:off x="4792029" y="848800"/>
            <a:ext cx="6891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/>
              <a:t>To monitor resource usage on servers run top/ </a:t>
            </a:r>
            <a:r>
              <a:rPr lang="en-GB" sz="1400" dirty="0" err="1"/>
              <a:t>htop</a:t>
            </a:r>
            <a:r>
              <a:rPr lang="en-GB" sz="1400" dirty="0"/>
              <a:t> </a:t>
            </a:r>
          </a:p>
          <a:p>
            <a:pPr fontAlgn="base"/>
            <a:r>
              <a:rPr lang="en-GB" sz="1400" dirty="0"/>
              <a:t>To avoid issues with network connectivity use the screen command.</a:t>
            </a:r>
          </a:p>
          <a:p>
            <a:r>
              <a:rPr lang="en-GB" sz="1400" u="sng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https://linuxize.com/post/how-to-use-linux-screen/</a:t>
            </a:r>
            <a:endParaRPr lang="en-GB" sz="1400" dirty="0">
              <a:solidFill>
                <a:srgbClr val="FFFF00"/>
              </a:solidFill>
            </a:endParaRPr>
          </a:p>
          <a:p>
            <a:r>
              <a:rPr lang="en-GB" sz="1400" u="sng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https://www.tecmint.com/screen-command-examples-to-manage-linux-terminals/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BCCFC5-331C-5E48-8B55-E7348AC28B15}"/>
              </a:ext>
            </a:extLst>
          </p:cNvPr>
          <p:cNvSpPr/>
          <p:nvPr/>
        </p:nvSpPr>
        <p:spPr>
          <a:xfrm>
            <a:off x="6829424" y="4843463"/>
            <a:ext cx="2971800" cy="10858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8B6DA-7250-EF4C-A663-B1D52A54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Resources. Servers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E8C59-9127-1642-BE4D-2F469E9EFDA4}"/>
              </a:ext>
            </a:extLst>
          </p:cNvPr>
          <p:cNvSpPr txBox="1"/>
          <p:nvPr/>
        </p:nvSpPr>
        <p:spPr>
          <a:xfrm>
            <a:off x="680321" y="2200275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 and Gagarin can be used for data analyses using R Studio Server</a:t>
            </a:r>
          </a:p>
          <a:p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http://mir.jcbc.private.cam.ac.uk:8787/auth-sign-in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B8602-BB99-9042-BBDD-9CD236CD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3" y="3387922"/>
            <a:ext cx="5100637" cy="2541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D9CAB-3344-E741-8B9B-EC6E28F4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074" y="3450486"/>
            <a:ext cx="5100638" cy="2498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43C83-D3EB-A346-8819-06507CC2DE30}"/>
              </a:ext>
            </a:extLst>
          </p:cNvPr>
          <p:cNvSpPr txBox="1"/>
          <p:nvPr/>
        </p:nvSpPr>
        <p:spPr>
          <a:xfrm>
            <a:off x="2449703" y="6020271"/>
            <a:ext cx="8247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 packages are up to date (most of </a:t>
            </a:r>
            <a:r>
              <a:rPr lang="en-US" dirty="0" err="1"/>
              <a:t>sc</a:t>
            </a:r>
            <a:r>
              <a:rPr lang="en-US" dirty="0"/>
              <a:t> analyses are installed)</a:t>
            </a:r>
          </a:p>
          <a:p>
            <a:r>
              <a:rPr lang="en-US" dirty="0"/>
              <a:t>For installation of new packages, send an email to I Mohorianu and I </a:t>
            </a:r>
            <a:r>
              <a:rPr lang="en-US" dirty="0" err="1"/>
              <a:t>Trahanov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5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CBE7E-50BA-5448-91D4-2F7C179D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Resources. Storage servers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46175-43FB-0342-96C4-144F2671D89B}"/>
              </a:ext>
            </a:extLst>
          </p:cNvPr>
          <p:cNvSpPr/>
          <p:nvPr/>
        </p:nvSpPr>
        <p:spPr>
          <a:xfrm>
            <a:off x="680321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Bio-shares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E8F80-414F-4A47-8AFD-A2BDACDB5A67}"/>
              </a:ext>
            </a:extLst>
          </p:cNvPr>
          <p:cNvSpPr/>
          <p:nvPr/>
        </p:nvSpPr>
        <p:spPr>
          <a:xfrm>
            <a:off x="3804521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Bio-shares2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69CC0-9C48-A843-9E2E-1AAB868948BA}"/>
              </a:ext>
            </a:extLst>
          </p:cNvPr>
          <p:cNvSpPr/>
          <p:nvPr/>
        </p:nvSpPr>
        <p:spPr>
          <a:xfrm>
            <a:off x="7038977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Bio-shares3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DCA07-6335-1F4D-AB3B-2A3E8ED6E10C}"/>
              </a:ext>
            </a:extLst>
          </p:cNvPr>
          <p:cNvSpPr/>
          <p:nvPr/>
        </p:nvSpPr>
        <p:spPr>
          <a:xfrm>
            <a:off x="10294182" y="2386012"/>
            <a:ext cx="1374257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Bio-shares4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A48EE-2D6B-7943-B554-C82DDDEB5186}"/>
              </a:ext>
            </a:extLst>
          </p:cNvPr>
          <p:cNvSpPr txBox="1"/>
          <p:nvPr/>
        </p:nvSpPr>
        <p:spPr>
          <a:xfrm>
            <a:off x="9081827" y="3214688"/>
            <a:ext cx="29976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gdr.jcbc.private.cam.ac.uk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Storage:</a:t>
            </a:r>
          </a:p>
          <a:p>
            <a:r>
              <a:rPr lang="en-US" dirty="0"/>
              <a:t>	Bertie </a:t>
            </a:r>
            <a:r>
              <a:rPr lang="en-US" dirty="0" err="1"/>
              <a:t>Gottgens</a:t>
            </a:r>
            <a:endParaRPr lang="en-US" dirty="0"/>
          </a:p>
          <a:p>
            <a:r>
              <a:rPr lang="en-US" dirty="0"/>
              <a:t>	Cedric </a:t>
            </a:r>
            <a:r>
              <a:rPr lang="en-US" dirty="0" err="1"/>
              <a:t>Ghevaert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2049-8221-1F48-9E70-1C2D81150460}"/>
              </a:ext>
            </a:extLst>
          </p:cNvPr>
          <p:cNvSpPr txBox="1"/>
          <p:nvPr/>
        </p:nvSpPr>
        <p:spPr>
          <a:xfrm>
            <a:off x="208833" y="2888219"/>
            <a:ext cx="30665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ussr.jcbc.private.cam.ac.uk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Storage:</a:t>
            </a:r>
          </a:p>
          <a:p>
            <a:r>
              <a:rPr lang="en-GB" dirty="0"/>
              <a:t>Bioinformatics Core</a:t>
            </a:r>
          </a:p>
          <a:p>
            <a:r>
              <a:rPr lang="en-GB" dirty="0"/>
              <a:t>Eliza </a:t>
            </a:r>
            <a:r>
              <a:rPr lang="en-GB" dirty="0" err="1"/>
              <a:t>Laurenti</a:t>
            </a:r>
            <a:endParaRPr lang="en-GB" dirty="0"/>
          </a:p>
          <a:p>
            <a:r>
              <a:rPr lang="en-GB" dirty="0"/>
              <a:t>Jose Silva</a:t>
            </a:r>
          </a:p>
          <a:p>
            <a:r>
              <a:rPr lang="en-GB" dirty="0"/>
              <a:t>Sanjay Sinha</a:t>
            </a:r>
          </a:p>
          <a:p>
            <a:r>
              <a:rPr lang="en-US" dirty="0"/>
              <a:t>Austin Smith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8B5A1-B0F1-0E4C-B8CB-F948201DB3FE}"/>
              </a:ext>
            </a:extLst>
          </p:cNvPr>
          <p:cNvSpPr txBox="1"/>
          <p:nvPr/>
        </p:nvSpPr>
        <p:spPr>
          <a:xfrm>
            <a:off x="3000376" y="3214688"/>
            <a:ext cx="3260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soyuz.jcbc.private.cam.ac.uk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Storage:</a:t>
            </a:r>
          </a:p>
          <a:p>
            <a:r>
              <a:rPr lang="en-GB" dirty="0"/>
              <a:t>Robin Franklin</a:t>
            </a:r>
          </a:p>
          <a:p>
            <a:r>
              <a:rPr lang="en-GB" dirty="0"/>
              <a:t>Brian Huntly</a:t>
            </a:r>
          </a:p>
          <a:p>
            <a:r>
              <a:rPr lang="en-GB" dirty="0"/>
              <a:t>Tony Green</a:t>
            </a:r>
          </a:p>
          <a:p>
            <a:r>
              <a:rPr lang="en-GB" dirty="0"/>
              <a:t>Thora </a:t>
            </a:r>
            <a:r>
              <a:rPr lang="en-GB" dirty="0" err="1"/>
              <a:t>Karadottir</a:t>
            </a:r>
            <a:endParaRPr lang="en-GB" dirty="0"/>
          </a:p>
          <a:p>
            <a:r>
              <a:rPr lang="en-GB" dirty="0"/>
              <a:t>Ingo </a:t>
            </a:r>
            <a:r>
              <a:rPr lang="en-GB" dirty="0" err="1"/>
              <a:t>Ringshausen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75835-60E6-8C40-9D09-A1A248998973}"/>
              </a:ext>
            </a:extLst>
          </p:cNvPr>
          <p:cNvSpPr txBox="1"/>
          <p:nvPr/>
        </p:nvSpPr>
        <p:spPr>
          <a:xfrm>
            <a:off x="6096000" y="2867771"/>
            <a:ext cx="33570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vostok.jcbc.private.cam.ac.uk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Storage:</a:t>
            </a:r>
          </a:p>
          <a:p>
            <a:r>
              <a:rPr lang="en-GB" dirty="0"/>
              <a:t>	Kevin </a:t>
            </a:r>
            <a:r>
              <a:rPr lang="en-GB" dirty="0" err="1"/>
              <a:t>Chalut</a:t>
            </a:r>
            <a:endParaRPr lang="en-GB" dirty="0"/>
          </a:p>
          <a:p>
            <a:r>
              <a:rPr lang="en-GB" dirty="0"/>
              <a:t>	Maria </a:t>
            </a:r>
            <a:r>
              <a:rPr lang="en-GB" dirty="0" err="1"/>
              <a:t>Alcolea</a:t>
            </a:r>
            <a:endParaRPr lang="en-GB" dirty="0"/>
          </a:p>
          <a:p>
            <a:r>
              <a:rPr lang="en-GB" dirty="0"/>
              <a:t>	Andrew </a:t>
            </a:r>
            <a:r>
              <a:rPr lang="en-GB" dirty="0" err="1"/>
              <a:t>McCaskie</a:t>
            </a:r>
            <a:endParaRPr lang="en-GB" dirty="0"/>
          </a:p>
          <a:p>
            <a:r>
              <a:rPr lang="en-GB" dirty="0"/>
              <a:t>	Anna Philpott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3492B-2B62-0A4F-B51D-286A428DD9F3}"/>
              </a:ext>
            </a:extLst>
          </p:cNvPr>
          <p:cNvSpPr txBox="1"/>
          <p:nvPr/>
        </p:nvSpPr>
        <p:spPr>
          <a:xfrm>
            <a:off x="7826338" y="5875370"/>
            <a:ext cx="344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BIGSCRATCH</a:t>
            </a:r>
          </a:p>
          <a:p>
            <a:r>
              <a:rPr lang="en-GB" dirty="0" err="1"/>
              <a:t>sputnik.jcbc.private.cam.ac.uk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2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3D39-9477-E041-92B1-2F48CA0B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1CED-425A-8643-BB05-A7A98EEA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Analysis</a:t>
            </a:r>
            <a:r>
              <a:rPr lang="en-US" b="1" dirty="0"/>
              <a:t>: </a:t>
            </a:r>
            <a:r>
              <a:rPr lang="en-US" dirty="0"/>
              <a:t>Data storage</a:t>
            </a:r>
          </a:p>
          <a:p>
            <a:pPr lvl="1"/>
            <a:r>
              <a:rPr lang="en-US" dirty="0"/>
              <a:t>Keeping original files safe [cold storage]</a:t>
            </a:r>
          </a:p>
          <a:p>
            <a:pPr lvl="1"/>
            <a:r>
              <a:rPr lang="en-US" dirty="0"/>
              <a:t>Keeping track of steps during the data analysis [hot storage]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C700FF-AB81-F446-9A77-AE9B32667D62}"/>
              </a:ext>
            </a:extLst>
          </p:cNvPr>
          <p:cNvSpPr/>
          <p:nvPr/>
        </p:nvSpPr>
        <p:spPr>
          <a:xfrm>
            <a:off x="1897818" y="4136531"/>
            <a:ext cx="1519954" cy="65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4B079-5883-084C-9D92-AA397110B30C}"/>
              </a:ext>
            </a:extLst>
          </p:cNvPr>
          <p:cNvSpPr/>
          <p:nvPr/>
        </p:nvSpPr>
        <p:spPr>
          <a:xfrm>
            <a:off x="1897818" y="4967850"/>
            <a:ext cx="1519954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144FD-D925-2146-8682-B76CF5F06D42}"/>
              </a:ext>
            </a:extLst>
          </p:cNvPr>
          <p:cNvSpPr txBox="1"/>
          <p:nvPr/>
        </p:nvSpPr>
        <p:spPr>
          <a:xfrm>
            <a:off x="551738" y="4280477"/>
            <a:ext cx="1173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data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Hot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961384-07F9-244E-9BD7-D98D411FDBFB}"/>
              </a:ext>
            </a:extLst>
          </p:cNvPr>
          <p:cNvSpPr/>
          <p:nvPr/>
        </p:nvSpPr>
        <p:spPr>
          <a:xfrm>
            <a:off x="3541812" y="4973121"/>
            <a:ext cx="304472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 results [1]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0ACC8-76DD-A242-82BD-5E1E1BF65622}"/>
              </a:ext>
            </a:extLst>
          </p:cNvPr>
          <p:cNvSpPr/>
          <p:nvPr/>
        </p:nvSpPr>
        <p:spPr>
          <a:xfrm>
            <a:off x="3541812" y="5678533"/>
            <a:ext cx="304472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 results [2,…]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26BE1-011C-F148-AF82-AD056923A37D}"/>
              </a:ext>
            </a:extLst>
          </p:cNvPr>
          <p:cNvSpPr/>
          <p:nvPr/>
        </p:nvSpPr>
        <p:spPr>
          <a:xfrm>
            <a:off x="6754290" y="4984841"/>
            <a:ext cx="2303985" cy="657225"/>
          </a:xfrm>
          <a:prstGeom prst="rect">
            <a:avLst/>
          </a:prstGeom>
          <a:solidFill>
            <a:srgbClr val="D9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Processed output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453F2-4B5F-8544-8228-2822968C4A6E}"/>
              </a:ext>
            </a:extLst>
          </p:cNvPr>
          <p:cNvSpPr/>
          <p:nvPr/>
        </p:nvSpPr>
        <p:spPr>
          <a:xfrm>
            <a:off x="6754289" y="4136531"/>
            <a:ext cx="2303985" cy="6572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Processed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4906D-99C4-2742-8B3A-134A6D1CFBEF}"/>
              </a:ext>
            </a:extLst>
          </p:cNvPr>
          <p:cNvSpPr txBox="1"/>
          <p:nvPr/>
        </p:nvSpPr>
        <p:spPr>
          <a:xfrm>
            <a:off x="2014538" y="6429372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Backed up           Not backed up                        Backed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BFB37-0A18-374C-A97F-DF28EDDBCB1D}"/>
              </a:ext>
            </a:extLst>
          </p:cNvPr>
          <p:cNvSpPr txBox="1"/>
          <p:nvPr/>
        </p:nvSpPr>
        <p:spPr>
          <a:xfrm>
            <a:off x="9154240" y="3993654"/>
            <a:ext cx="271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presented as output</a:t>
            </a:r>
          </a:p>
          <a:p>
            <a:r>
              <a:rPr lang="en-US" dirty="0"/>
              <a:t>for the community and funders</a:t>
            </a:r>
          </a:p>
        </p:txBody>
      </p:sp>
    </p:spTree>
    <p:extLst>
      <p:ext uri="{BB962C8B-B14F-4D97-AF65-F5344CB8AC3E}">
        <p14:creationId xmlns:p14="http://schemas.microsoft.com/office/powerpoint/2010/main" val="328184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0FE-A547-A745-A5EA-554B3B4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 [hot data]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E26FE-8F62-A648-B97D-373E2DF2F233}"/>
              </a:ext>
            </a:extLst>
          </p:cNvPr>
          <p:cNvSpPr txBox="1"/>
          <p:nvPr/>
        </p:nvSpPr>
        <p:spPr>
          <a:xfrm>
            <a:off x="314325" y="2134454"/>
            <a:ext cx="1077570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\</a:t>
            </a:r>
            <a:r>
              <a:rPr lang="en-GB" dirty="0" err="1"/>
              <a:t>projectName</a:t>
            </a:r>
            <a:endParaRPr lang="en-GB" dirty="0"/>
          </a:p>
          <a:p>
            <a:r>
              <a:rPr lang="en-GB" dirty="0"/>
              <a:t>	\</a:t>
            </a:r>
            <a:r>
              <a:rPr lang="en-GB" b="1" dirty="0" err="1"/>
              <a:t>rawFiles</a:t>
            </a:r>
            <a:r>
              <a:rPr lang="en-GB" dirty="0"/>
              <a:t> ##contains files as retrieved from the sequencing facility</a:t>
            </a:r>
          </a:p>
          <a:p>
            <a:r>
              <a:rPr lang="en-GB" dirty="0"/>
              <a:t>	\</a:t>
            </a:r>
            <a:r>
              <a:rPr lang="en-GB" dirty="0" err="1"/>
              <a:t>toRepository</a:t>
            </a:r>
            <a:r>
              <a:rPr lang="en-GB" dirty="0"/>
              <a:t> ## contains the files ready for submission to a public repository, with all meta-data</a:t>
            </a:r>
          </a:p>
          <a:p>
            <a:r>
              <a:rPr lang="en-GB" dirty="0"/>
              <a:t>	\</a:t>
            </a:r>
            <a:r>
              <a:rPr lang="en-GB" dirty="0" err="1"/>
              <a:t>processedFiles</a:t>
            </a:r>
            <a:endParaRPr lang="en-GB" dirty="0"/>
          </a:p>
          <a:p>
            <a:r>
              <a:rPr lang="en-GB" dirty="0"/>
              <a:t>		\step1 ## e.g. quality checks</a:t>
            </a:r>
          </a:p>
          <a:p>
            <a:r>
              <a:rPr lang="en-GB" dirty="0"/>
              <a:t>		\step2 ## e.g. alignments</a:t>
            </a:r>
          </a:p>
          <a:p>
            <a:r>
              <a:rPr lang="en-GB" dirty="0"/>
              <a:t>		…</a:t>
            </a:r>
          </a:p>
          <a:p>
            <a:r>
              <a:rPr lang="en-GB" dirty="0"/>
              <a:t>              \</a:t>
            </a:r>
            <a:r>
              <a:rPr lang="en-GB" dirty="0" err="1"/>
              <a:t>stepN</a:t>
            </a:r>
            <a:endParaRPr lang="en-GB" dirty="0"/>
          </a:p>
          <a:p>
            <a:endParaRPr lang="en-GB" dirty="0"/>
          </a:p>
          <a:p>
            <a:r>
              <a:rPr lang="en-GB" dirty="0"/>
              <a:t>	\</a:t>
            </a:r>
            <a:r>
              <a:rPr lang="en-GB" dirty="0" err="1"/>
              <a:t>outputFiles</a:t>
            </a:r>
            <a:r>
              <a:rPr lang="en-GB" dirty="0"/>
              <a:t> ##output files structured per task (for files generated through scripts, </a:t>
            </a:r>
          </a:p>
          <a:p>
            <a:r>
              <a:rPr lang="en-GB" dirty="0"/>
              <a:t>        a </a:t>
            </a:r>
            <a:r>
              <a:rPr lang="en-GB" dirty="0" err="1"/>
              <a:t>readMe</a:t>
            </a:r>
            <a:r>
              <a:rPr lang="en-GB" dirty="0"/>
              <a:t> file indicating the link between the scripts, the input(s) and output(s) is recommended</a:t>
            </a:r>
          </a:p>
          <a:p>
            <a:r>
              <a:rPr lang="en-GB" dirty="0"/>
              <a:t>	\scripts ## annotated scripts</a:t>
            </a:r>
          </a:p>
          <a:p>
            <a:r>
              <a:rPr lang="en-GB" dirty="0"/>
              <a:t>	Report with an overview of the experimental design</a:t>
            </a:r>
          </a:p>
          <a:p>
            <a:r>
              <a:rPr lang="en-GB" dirty="0"/>
              <a:t>	Report with the outline of the analysis (e.g. a markdown document, a wrapper script)</a:t>
            </a:r>
          </a:p>
          <a:p>
            <a:r>
              <a:rPr lang="en-GB" dirty="0"/>
              <a:t>[</a:t>
            </a:r>
            <a:r>
              <a:rPr lang="en-GB" i="1" dirty="0"/>
              <a:t>requirement for the core bioinformatics team</a:t>
            </a:r>
            <a:r>
              <a:rPr lang="en-GB" dirty="0"/>
              <a:t>] a markdown file with the analysis steps.</a:t>
            </a:r>
          </a:p>
        </p:txBody>
      </p:sp>
    </p:spTree>
    <p:extLst>
      <p:ext uri="{BB962C8B-B14F-4D97-AF65-F5344CB8AC3E}">
        <p14:creationId xmlns:p14="http://schemas.microsoft.com/office/powerpoint/2010/main" val="319232876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{28A6070E-65CF-344C-A2C5-078D67771236}tf10001057</Template>
  <TotalTime>585</TotalTime>
  <Words>1334</Words>
  <Application>Microsoft Macintosh PowerPoint</Application>
  <PresentationFormat>Widescreen</PresentationFormat>
  <Paragraphs>253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Segoe UI</vt:lpstr>
      <vt:lpstr>Trebuchet MS</vt:lpstr>
      <vt:lpstr>Berlin</vt:lpstr>
      <vt:lpstr>A guide to High Performance Computing for Stem Cell Researchers</vt:lpstr>
      <vt:lpstr>Overview of the talk</vt:lpstr>
      <vt:lpstr>Resources. CSCI cluster</vt:lpstr>
      <vt:lpstr>Resources. CSCI cluster</vt:lpstr>
      <vt:lpstr>Resources. Servers</vt:lpstr>
      <vt:lpstr>Resources. Servers</vt:lpstr>
      <vt:lpstr>Resources. Storage servers</vt:lpstr>
      <vt:lpstr>Data Storage</vt:lpstr>
      <vt:lpstr>Data Storage [hot data]</vt:lpstr>
      <vt:lpstr>Data Storage [cold data]</vt:lpstr>
      <vt:lpstr>Data Sharing. Visibility server</vt:lpstr>
      <vt:lpstr>Data Sharing. Visibility server</vt:lpstr>
      <vt:lpstr>Data Sharing. GitLab</vt:lpstr>
      <vt:lpstr>Training and the Bioinformatics community</vt:lpstr>
      <vt:lpstr>Training and the Bioinformatics community</vt:lpstr>
      <vt:lpstr>Training and the Bioinformatics community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good science without good Data Management</dc:title>
  <dc:creator>Irina Mohorianu</dc:creator>
  <cp:lastModifiedBy>Irina Mohorianu</cp:lastModifiedBy>
  <cp:revision>40</cp:revision>
  <dcterms:created xsi:type="dcterms:W3CDTF">2020-05-12T05:06:35Z</dcterms:created>
  <dcterms:modified xsi:type="dcterms:W3CDTF">2020-06-23T10:44:41Z</dcterms:modified>
</cp:coreProperties>
</file>