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1" r:id="rId1"/>
  </p:sldMasterIdLst>
  <p:sldIdLst>
    <p:sldId id="256" r:id="rId2"/>
    <p:sldId id="259" r:id="rId3"/>
    <p:sldId id="257" r:id="rId4"/>
    <p:sldId id="260" r:id="rId5"/>
    <p:sldId id="271" r:id="rId6"/>
    <p:sldId id="263" r:id="rId7"/>
    <p:sldId id="268" r:id="rId8"/>
    <p:sldId id="261" r:id="rId9"/>
    <p:sldId id="264" r:id="rId10"/>
    <p:sldId id="265" r:id="rId11"/>
    <p:sldId id="270" r:id="rId12"/>
    <p:sldId id="262" r:id="rId13"/>
    <p:sldId id="269" r:id="rId14"/>
    <p:sldId id="266" r:id="rId15"/>
    <p:sldId id="267" r:id="rId16"/>
    <p:sldId id="25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0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5"/>
  </p:normalViewPr>
  <p:slideViewPr>
    <p:cSldViewPr snapToGrid="0" snapToObjects="1">
      <p:cViewPr varScale="1">
        <p:scale>
          <a:sx n="52" d="100"/>
          <a:sy n="52" d="100"/>
        </p:scale>
        <p:origin x="86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35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2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9470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23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95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97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69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03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3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9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0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0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56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6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0CDC-309B-2A41-91C2-A31104C6BE2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77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  <p:sldLayoutId id="2147484094" r:id="rId13"/>
    <p:sldLayoutId id="2147484095" r:id="rId14"/>
    <p:sldLayoutId id="2147484096" r:id="rId15"/>
    <p:sldLayoutId id="2147484097" r:id="rId16"/>
    <p:sldLayoutId id="214748409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ormation-compliance.admin.cam.ac.uk/data-protection/guidance/research" TargetMode="External"/><Relationship Id="rId2" Type="http://schemas.openxmlformats.org/officeDocument/2006/relationships/hyperlink" Target="https://www.data.cam.ac.uk/data-management-guide/creating-your-data/data-management-plan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xiomdatascience.com/best-practices/MetadataCheatSheet.html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ata.cam.ac.uk/data-management-guide/organising-your-data" TargetMode="External"/><Relationship Id="rId4" Type="http://schemas.openxmlformats.org/officeDocument/2006/relationships/hyperlink" Target="https://www.axiomdatascience.com/best-practices/ResourceContent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ata.cam.ac.uk/data-management-guide/accessing-your-data/sharing-your-data-collaborator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5DC4B-7041-2949-A6B4-4675498A75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 good science without good Data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D6A5D-C912-054F-9271-1AB1EE12C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2881"/>
            <a:ext cx="9144000" cy="2133599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Irina Mohorianu</a:t>
            </a:r>
          </a:p>
          <a:p>
            <a:r>
              <a:rPr lang="en-US" dirty="0"/>
              <a:t>CSCI Core Bioinformatics group</a:t>
            </a:r>
          </a:p>
          <a:p>
            <a:r>
              <a:rPr lang="en-US" dirty="0"/>
              <a:t>12/05/2020</a:t>
            </a:r>
          </a:p>
        </p:txBody>
      </p:sp>
    </p:spTree>
    <p:extLst>
      <p:ext uri="{BB962C8B-B14F-4D97-AF65-F5344CB8AC3E}">
        <p14:creationId xmlns:p14="http://schemas.microsoft.com/office/powerpoint/2010/main" val="3906961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00FE-A547-A745-A5EA-554B3B4A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Storage. Working remotely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46E74-410B-2B42-B4A4-186E6FD13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08270"/>
            <a:ext cx="11135442" cy="4749730"/>
          </a:xfrm>
        </p:spPr>
        <p:txBody>
          <a:bodyPr>
            <a:normAutofit/>
          </a:bodyPr>
          <a:lstStyle/>
          <a:p>
            <a:r>
              <a:rPr lang="en-US" dirty="0"/>
              <a:t>Platforms for data sharing</a:t>
            </a:r>
          </a:p>
          <a:p>
            <a:pPr lvl="1"/>
            <a:r>
              <a:rPr lang="en-US" dirty="0"/>
              <a:t>Google drive (a copy of the data shared is kept in the US)</a:t>
            </a:r>
          </a:p>
          <a:p>
            <a:pPr lvl="1"/>
            <a:r>
              <a:rPr lang="en-US" dirty="0"/>
              <a:t>Dropbox (a copy of the data shared is kept on servers in Europe)</a:t>
            </a:r>
          </a:p>
          <a:p>
            <a:pPr lvl="1"/>
            <a:r>
              <a:rPr lang="en-US" dirty="0"/>
              <a:t>These platforms have low level encryption; with the option of its increase</a:t>
            </a:r>
          </a:p>
          <a:p>
            <a:r>
              <a:rPr lang="en-US" dirty="0"/>
              <a:t>Shareable content</a:t>
            </a:r>
          </a:p>
          <a:p>
            <a:pPr lvl="1"/>
            <a:r>
              <a:rPr lang="en-US" dirty="0"/>
              <a:t>Robust content (files unlikely to change on the next iteration of an analysis)</a:t>
            </a:r>
          </a:p>
          <a:p>
            <a:pPr lvl="1"/>
            <a:r>
              <a:rPr lang="en-US" dirty="0"/>
              <a:t>Size matters – for data transfer (upload/download), and usability on a laptop</a:t>
            </a:r>
          </a:p>
          <a:p>
            <a:pPr lvl="1"/>
            <a:r>
              <a:rPr lang="en-US" dirty="0"/>
              <a:t>Focused meta-data (if the meta-data file is large, create projections relevant for particular aspects of the analysis)</a:t>
            </a:r>
          </a:p>
          <a:p>
            <a:pPr lvl="1"/>
            <a:r>
              <a:rPr lang="en-US" dirty="0"/>
              <a:t>Maintain the confidentiality and copyright invariant by not sharing details which could be related to patients – large matrices require some Data Mining knowledge for information retrieval (the size of the data protects itself)</a:t>
            </a:r>
          </a:p>
          <a:p>
            <a:pPr lvl="1"/>
            <a:r>
              <a:rPr lang="en-US" dirty="0"/>
              <a:t>Platforms like google docs allow collaborative work on files.</a:t>
            </a:r>
          </a:p>
        </p:txBody>
      </p:sp>
    </p:spTree>
    <p:extLst>
      <p:ext uri="{BB962C8B-B14F-4D97-AF65-F5344CB8AC3E}">
        <p14:creationId xmlns:p14="http://schemas.microsoft.com/office/powerpoint/2010/main" val="2862968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7C2D2-4546-1645-A510-A0E9689CB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storage. Working remotely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0D37E-054E-D040-9A91-7244824CD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Content unsuitable for sharing</a:t>
            </a:r>
          </a:p>
          <a:p>
            <a:pPr lvl="1"/>
            <a:r>
              <a:rPr lang="en-US" dirty="0"/>
              <a:t>Large alignment files (problematic due to size and robustness)</a:t>
            </a:r>
          </a:p>
          <a:p>
            <a:pPr lvl="1"/>
            <a:r>
              <a:rPr lang="en-US" dirty="0"/>
              <a:t>Large raw files (size, and limited computing power for analysis)</a:t>
            </a:r>
          </a:p>
          <a:p>
            <a:pPr lvl="1"/>
            <a:r>
              <a:rPr lang="en-US" dirty="0"/>
              <a:t>Original metadata files converting patient names or other identifiable information to the unique set of identifiers used throughout the analysis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Temporary files, likely to be updated frequently</a:t>
            </a:r>
          </a:p>
          <a:p>
            <a:pPr lvl="1"/>
            <a:r>
              <a:rPr lang="en-US" dirty="0"/>
              <a:t>Public data e.g. publicly available samples, genomes, annotations.</a:t>
            </a:r>
          </a:p>
          <a:p>
            <a:pPr lvl="1"/>
            <a:r>
              <a:rPr lang="en-US" dirty="0"/>
              <a:t>Information previously obtained through a secure channel e.g. emails, credentials</a:t>
            </a:r>
          </a:p>
        </p:txBody>
      </p:sp>
    </p:spTree>
    <p:extLst>
      <p:ext uri="{BB962C8B-B14F-4D97-AF65-F5344CB8AC3E}">
        <p14:creationId xmlns:p14="http://schemas.microsoft.com/office/powerpoint/2010/main" val="4022953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3136D-188F-6E4D-9C89-7DF40185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Sharing. Public repositories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EACDE-DFAF-0943-9259-EBC244AE5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5549"/>
            <a:ext cx="9801225" cy="3529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1F60D2-EB86-0B4B-AC0B-D01416CC0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87" y="4013136"/>
            <a:ext cx="10044113" cy="284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4235-7AAC-5D44-8803-1EF3CC2BA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Sharing. Public repositories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2C0EB-C7BF-6B4D-896B-6E7EE2541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4" y="2180659"/>
            <a:ext cx="4786313" cy="4273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51318E-25AF-AE46-A1F5-63F150667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278" y="2209235"/>
            <a:ext cx="6086398" cy="4230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1EC119-1220-4441-B6F1-8D079C896105}"/>
              </a:ext>
            </a:extLst>
          </p:cNvPr>
          <p:cNvSpPr txBox="1"/>
          <p:nvPr/>
        </p:nvSpPr>
        <p:spPr>
          <a:xfrm>
            <a:off x="2285992" y="6443659"/>
            <a:ext cx="3257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DATA                                   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1C9527-0A4D-974E-B27D-0C633147D106}"/>
              </a:ext>
            </a:extLst>
          </p:cNvPr>
          <p:cNvSpPr txBox="1"/>
          <p:nvPr/>
        </p:nvSpPr>
        <p:spPr>
          <a:xfrm>
            <a:off x="8482005" y="6454153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2453497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3136D-188F-6E4D-9C89-7DF40185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Sharing. Sharing knowledge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1C0CA2-67FB-3A43-BE4A-1924F9D6B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2001430"/>
            <a:ext cx="9613861" cy="4707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F4874E-BD65-E642-A8EF-C8BD6DFADF27}"/>
              </a:ext>
            </a:extLst>
          </p:cNvPr>
          <p:cNvSpPr txBox="1"/>
          <p:nvPr/>
        </p:nvSpPr>
        <p:spPr>
          <a:xfrm>
            <a:off x="9915518" y="2800350"/>
            <a:ext cx="21193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Shinny apps</a:t>
            </a:r>
          </a:p>
          <a:p>
            <a:r>
              <a:rPr lang="en-US" dirty="0"/>
              <a:t>For querying data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Coupled with a secure discussion  platform for sharing ideas</a:t>
            </a:r>
          </a:p>
        </p:txBody>
      </p:sp>
    </p:spTree>
    <p:extLst>
      <p:ext uri="{BB962C8B-B14F-4D97-AF65-F5344CB8AC3E}">
        <p14:creationId xmlns:p14="http://schemas.microsoft.com/office/powerpoint/2010/main" val="42302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3136D-188F-6E4D-9C89-7DF40185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Sharing. Sharing knowledge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9C971-940F-CA48-80C5-CDF176580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79" y="2257426"/>
            <a:ext cx="6018522" cy="4329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C305E-AD0A-E441-9DE9-5007B0E485BC}"/>
              </a:ext>
            </a:extLst>
          </p:cNvPr>
          <p:cNvSpPr txBox="1"/>
          <p:nvPr/>
        </p:nvSpPr>
        <p:spPr>
          <a:xfrm>
            <a:off x="6329354" y="2557463"/>
            <a:ext cx="58626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Providing easy access for information retrieval</a:t>
            </a:r>
          </a:p>
          <a:p>
            <a:r>
              <a:rPr lang="en-US" dirty="0"/>
              <a:t>[for biologists and bioinformaticians]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Incorporating the flexibility of data analysis options</a:t>
            </a:r>
          </a:p>
          <a:p>
            <a:r>
              <a:rPr lang="en-US" dirty="0"/>
              <a:t>such as different representations (</a:t>
            </a:r>
            <a:r>
              <a:rPr lang="en-US" dirty="0" err="1"/>
              <a:t>tSNE</a:t>
            </a:r>
            <a:r>
              <a:rPr lang="en-US" dirty="0"/>
              <a:t>, UMAP)</a:t>
            </a:r>
          </a:p>
          <a:p>
            <a:r>
              <a:rPr lang="en-US" dirty="0"/>
              <a:t>different clustering methods (Seurat, monocle,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portal for describing the pipeline used for generating a particular set of results. </a:t>
            </a:r>
          </a:p>
          <a:p>
            <a:endParaRPr lang="en-US" dirty="0"/>
          </a:p>
          <a:p>
            <a:r>
              <a:rPr lang="en-US" dirty="0"/>
              <a:t>Data + Code presented in an interactive setup.</a:t>
            </a:r>
          </a:p>
          <a:p>
            <a:r>
              <a:rPr lang="en-US" dirty="0"/>
              <a:t>[leading to new Data Mining hypotheses]</a:t>
            </a:r>
          </a:p>
        </p:txBody>
      </p:sp>
    </p:spTree>
    <p:extLst>
      <p:ext uri="{BB962C8B-B14F-4D97-AF65-F5344CB8AC3E}">
        <p14:creationId xmlns:p14="http://schemas.microsoft.com/office/powerpoint/2010/main" val="1395741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2E364-2B56-AD44-BB5F-7DA11AE48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55D3E3-A405-2643-8611-642418680B59}"/>
              </a:ext>
            </a:extLst>
          </p:cNvPr>
          <p:cNvSpPr txBox="1"/>
          <p:nvPr/>
        </p:nvSpPr>
        <p:spPr>
          <a:xfrm>
            <a:off x="1049886" y="2657475"/>
            <a:ext cx="913583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Good Data Management == Efficient Data Mining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Questions and feedback.</a:t>
            </a:r>
          </a:p>
        </p:txBody>
      </p:sp>
    </p:spTree>
    <p:extLst>
      <p:ext uri="{BB962C8B-B14F-4D97-AF65-F5344CB8AC3E}">
        <p14:creationId xmlns:p14="http://schemas.microsoft.com/office/powerpoint/2010/main" val="239193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E85FA-562F-3E47-AA5D-1A283DA69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b="1" u="sng" dirty="0"/>
              <a:t>good</a:t>
            </a:r>
            <a:r>
              <a:rPr lang="en-US" dirty="0"/>
              <a:t> data management?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F0152-87DC-6245-93F7-B8182A4AA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612" y="2803878"/>
            <a:ext cx="4559300" cy="3562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5F387-563D-D949-B954-43FF87B83229}"/>
              </a:ext>
            </a:extLst>
          </p:cNvPr>
          <p:cNvSpPr txBox="1"/>
          <p:nvPr/>
        </p:nvSpPr>
        <p:spPr>
          <a:xfrm>
            <a:off x="7032978" y="3124597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CC822-A1F3-4A4D-B9BA-3BD6CC764432}"/>
              </a:ext>
            </a:extLst>
          </p:cNvPr>
          <p:cNvSpPr txBox="1"/>
          <p:nvPr/>
        </p:nvSpPr>
        <p:spPr>
          <a:xfrm>
            <a:off x="9482630" y="2939931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Data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49D9D-D3F9-3B4A-AB4C-360B9F5265F4}"/>
              </a:ext>
            </a:extLst>
          </p:cNvPr>
          <p:cNvSpPr txBox="1"/>
          <p:nvPr/>
        </p:nvSpPr>
        <p:spPr>
          <a:xfrm>
            <a:off x="7224889" y="4707743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3C70B4-288E-5C45-98F0-5AD69FAD1442}"/>
              </a:ext>
            </a:extLst>
          </p:cNvPr>
          <p:cNvSpPr txBox="1"/>
          <p:nvPr/>
        </p:nvSpPr>
        <p:spPr>
          <a:xfrm>
            <a:off x="680321" y="4707747"/>
            <a:ext cx="3762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>
                <a:solidFill>
                  <a:srgbClr val="FFFF00"/>
                </a:solidFill>
              </a:rPr>
              <a:t>formal</a:t>
            </a:r>
            <a:r>
              <a:rPr lang="en-US" dirty="0"/>
              <a:t> approach:</a:t>
            </a:r>
          </a:p>
          <a:p>
            <a:r>
              <a:rPr lang="en-US" dirty="0"/>
              <a:t>What are data management plans?</a:t>
            </a:r>
          </a:p>
          <a:p>
            <a:r>
              <a:rPr lang="en-US" dirty="0"/>
              <a:t>Who needs them?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63AC80-0B8F-D34C-B861-6D84091969F8}"/>
              </a:ext>
            </a:extLst>
          </p:cNvPr>
          <p:cNvSpPr txBox="1"/>
          <p:nvPr/>
        </p:nvSpPr>
        <p:spPr>
          <a:xfrm>
            <a:off x="680321" y="5631073"/>
            <a:ext cx="499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>
                <a:solidFill>
                  <a:srgbClr val="FFFF00"/>
                </a:solidFill>
              </a:rPr>
              <a:t>practical</a:t>
            </a:r>
            <a:r>
              <a:rPr lang="en-US" dirty="0"/>
              <a:t> approach:</a:t>
            </a:r>
          </a:p>
          <a:p>
            <a:r>
              <a:rPr lang="en-US" dirty="0"/>
              <a:t>Will these improve my science?</a:t>
            </a:r>
          </a:p>
          <a:p>
            <a:r>
              <a:rPr lang="en-US" dirty="0"/>
              <a:t>Will these increase the visibility of my results?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FEA7D9-904C-A345-B30A-CDBEE96FB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52" y="2000891"/>
            <a:ext cx="6332362" cy="1452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399A7-17AA-D645-B5F3-8F3471765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537" y="3493929"/>
            <a:ext cx="4722989" cy="109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4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9C10F-5748-A94F-9AD2-6EB18128D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64EF8-9466-A844-AD73-62DCEFAEE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Input</a:t>
            </a:r>
            <a:r>
              <a:rPr lang="en-US" b="1" dirty="0"/>
              <a:t>:</a:t>
            </a:r>
            <a:r>
              <a:rPr lang="en-US" dirty="0"/>
              <a:t> Data acquisition, traceability and curation</a:t>
            </a:r>
          </a:p>
          <a:p>
            <a:pPr lvl="1"/>
            <a:r>
              <a:rPr lang="en-US" dirty="0"/>
              <a:t>The role of meta-data (meta-data documentation)</a:t>
            </a:r>
          </a:p>
          <a:p>
            <a:pPr lvl="1"/>
            <a:r>
              <a:rPr lang="en-US" dirty="0"/>
              <a:t>Confidentiality and copyright</a:t>
            </a:r>
          </a:p>
          <a:p>
            <a:r>
              <a:rPr lang="en-US" b="1" dirty="0">
                <a:solidFill>
                  <a:srgbClr val="FF0000"/>
                </a:solidFill>
              </a:rPr>
              <a:t>Analysis</a:t>
            </a:r>
            <a:r>
              <a:rPr lang="en-US" b="1" dirty="0"/>
              <a:t>: </a:t>
            </a:r>
            <a:r>
              <a:rPr lang="en-US" dirty="0"/>
              <a:t>Data storage</a:t>
            </a:r>
          </a:p>
          <a:p>
            <a:pPr lvl="1"/>
            <a:r>
              <a:rPr lang="en-US" dirty="0"/>
              <a:t>Folder structure, file naming, file versioning</a:t>
            </a:r>
          </a:p>
          <a:p>
            <a:pPr lvl="1"/>
            <a:r>
              <a:rPr lang="en-US" dirty="0"/>
              <a:t>Keeping original files safe</a:t>
            </a:r>
          </a:p>
          <a:p>
            <a:pPr lvl="1"/>
            <a:r>
              <a:rPr lang="en-US" dirty="0"/>
              <a:t>Keeping track of steps during the data analysis</a:t>
            </a:r>
          </a:p>
          <a:p>
            <a:pPr lvl="1"/>
            <a:r>
              <a:rPr lang="en-US" dirty="0"/>
              <a:t>Data Management while working remotely</a:t>
            </a:r>
          </a:p>
          <a:p>
            <a:r>
              <a:rPr lang="en-US" b="1" dirty="0">
                <a:solidFill>
                  <a:srgbClr val="FF0000"/>
                </a:solidFill>
              </a:rPr>
              <a:t>Output</a:t>
            </a:r>
            <a:r>
              <a:rPr lang="en-US" b="1" dirty="0"/>
              <a:t>:</a:t>
            </a:r>
            <a:r>
              <a:rPr lang="en-US" dirty="0"/>
              <a:t> Data Sharing</a:t>
            </a:r>
          </a:p>
          <a:p>
            <a:pPr lvl="1"/>
            <a:r>
              <a:rPr lang="en-US" dirty="0"/>
              <a:t>Public Repositories (sharing data and code)</a:t>
            </a:r>
          </a:p>
          <a:p>
            <a:pPr lvl="1"/>
            <a:r>
              <a:rPr lang="en-US" dirty="0"/>
              <a:t>Sharing Knowledge</a:t>
            </a:r>
          </a:p>
          <a:p>
            <a:pPr lvl="1"/>
            <a:r>
              <a:rPr lang="en-US" dirty="0"/>
              <a:t>Data archiving</a:t>
            </a:r>
          </a:p>
        </p:txBody>
      </p:sp>
    </p:spTree>
    <p:extLst>
      <p:ext uri="{BB962C8B-B14F-4D97-AF65-F5344CB8AC3E}">
        <p14:creationId xmlns:p14="http://schemas.microsoft.com/office/powerpoint/2010/main" val="2478067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E9101-38DF-DC4D-9A67-EA8F6391E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acquisition, traceability and curation</a:t>
            </a:r>
            <a:br>
              <a:rPr lang="en-US" dirty="0"/>
            </a:br>
            <a:r>
              <a:rPr lang="en-US" dirty="0"/>
              <a:t>The role of meta-data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7AE70B-CC53-F349-9B26-CB6CB5688C55}"/>
              </a:ext>
            </a:extLst>
          </p:cNvPr>
          <p:cNvSpPr txBox="1"/>
          <p:nvPr/>
        </p:nvSpPr>
        <p:spPr>
          <a:xfrm>
            <a:off x="495300" y="2043109"/>
            <a:ext cx="113490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databases for: </a:t>
            </a:r>
          </a:p>
          <a:p>
            <a:r>
              <a:rPr lang="en-GB" dirty="0"/>
              <a:t>[1] all primary samples: reception, storage, experimental use and destruction (consent removal); </a:t>
            </a:r>
          </a:p>
          <a:p>
            <a:r>
              <a:rPr lang="en-GB" dirty="0"/>
              <a:t>[2] all experiments performed; </a:t>
            </a:r>
          </a:p>
          <a:p>
            <a:r>
              <a:rPr lang="en-GB" dirty="0"/>
              <a:t>[3] primary data storage locations. </a:t>
            </a:r>
          </a:p>
          <a:p>
            <a:endParaRPr lang="en-GB" dirty="0"/>
          </a:p>
          <a:p>
            <a:r>
              <a:rPr lang="en-GB" dirty="0"/>
              <a:t>In a system compliant with Human Tissue Act regulation.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To ensure reproducibility, all datasets should be clearly annotated with standardised metadata </a:t>
            </a:r>
          </a:p>
          <a:p>
            <a:r>
              <a:rPr lang="en-GB" dirty="0"/>
              <a:t>(isolation procedures, processing procedures, anonymised clinical data where relevant).</a:t>
            </a:r>
          </a:p>
          <a:p>
            <a:endParaRPr lang="en-GB" dirty="0"/>
          </a:p>
          <a:p>
            <a:r>
              <a:rPr lang="en-GB" dirty="0"/>
              <a:t>Anonymised conversion tables between patients names and identifiers used throughout the analysis should be kept on encrypted devices.</a:t>
            </a:r>
          </a:p>
          <a:p>
            <a:endParaRPr lang="en-GB" dirty="0"/>
          </a:p>
          <a:p>
            <a:r>
              <a:rPr lang="en-GB" dirty="0"/>
              <a:t>Identifiable meta-data should be separated from non-identifiable meta-data.</a:t>
            </a:r>
          </a:p>
          <a:p>
            <a:r>
              <a:rPr lang="en-GB" dirty="0">
                <a:solidFill>
                  <a:srgbClr val="6EAC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</a:t>
            </a:r>
            <a:r>
              <a:rPr lang="en-GB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https://www.data.cam.ac.uk/data-management-guide/creating-your-data/data-management-plan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1C777-0C95-8648-B11D-6C3906AA0E00}"/>
              </a:ext>
            </a:extLst>
          </p:cNvPr>
          <p:cNvSpPr txBox="1"/>
          <p:nvPr/>
        </p:nvSpPr>
        <p:spPr>
          <a:xfrm rot="16200000">
            <a:off x="-283534" y="2756383"/>
            <a:ext cx="1188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WET 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91EE59-DD96-5B45-96E8-418839C18FB8}"/>
              </a:ext>
            </a:extLst>
          </p:cNvPr>
          <p:cNvSpPr txBox="1"/>
          <p:nvPr/>
        </p:nvSpPr>
        <p:spPr>
          <a:xfrm rot="16200000">
            <a:off x="-264266" y="5823440"/>
            <a:ext cx="1119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DRY LAB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786070-64C2-1742-A1FA-8D63A3D17063}"/>
              </a:ext>
            </a:extLst>
          </p:cNvPr>
          <p:cNvSpPr txBox="1"/>
          <p:nvPr/>
        </p:nvSpPr>
        <p:spPr>
          <a:xfrm>
            <a:off x="857250" y="3786184"/>
            <a:ext cx="97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https://www.information-compliance.admin.cam.ac.uk/data-protection/guidance/research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3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4BF7F-716D-8940-A23A-4D069AEF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acquisition, traceability and curation</a:t>
            </a:r>
            <a:br>
              <a:rPr lang="en-US" dirty="0"/>
            </a:br>
            <a:r>
              <a:rPr lang="en-US" dirty="0"/>
              <a:t>The role of meta-data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7D8F2-2A14-0C42-B6BB-C9CDC8F39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94" y="4006048"/>
            <a:ext cx="9577388" cy="2423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96922D-4116-664B-8E06-22A348D73421}"/>
              </a:ext>
            </a:extLst>
          </p:cNvPr>
          <p:cNvSpPr txBox="1"/>
          <p:nvPr/>
        </p:nvSpPr>
        <p:spPr>
          <a:xfrm>
            <a:off x="1228725" y="6429370"/>
            <a:ext cx="8409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https://www.axiomdatascience.com/best-practices/MetadataCheatSheet.html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D6F30-BB10-C642-A595-3BF36EE239E9}"/>
              </a:ext>
            </a:extLst>
          </p:cNvPr>
          <p:cNvSpPr txBox="1"/>
          <p:nvPr/>
        </p:nvSpPr>
        <p:spPr>
          <a:xfrm>
            <a:off x="495300" y="2028819"/>
            <a:ext cx="9948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main advice for meta-data best practice is consistency achieved through:</a:t>
            </a:r>
          </a:p>
          <a:p>
            <a:r>
              <a:rPr lang="en-US" dirty="0"/>
              <a:t>[1] folder structure and file names</a:t>
            </a:r>
          </a:p>
          <a:p>
            <a:r>
              <a:rPr lang="en-US" dirty="0"/>
              <a:t>[2] data types used – only simple data types are recommended (compatible across platforms)</a:t>
            </a:r>
          </a:p>
          <a:p>
            <a:r>
              <a:rPr lang="en-US" dirty="0"/>
              <a:t>[3] including “data dictionaries”, short descriptions of the recorded data (e.g. column names)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B3AB5-0DE1-0347-83D6-E53AA70B1DDB}"/>
              </a:ext>
            </a:extLst>
          </p:cNvPr>
          <p:cNvSpPr txBox="1"/>
          <p:nvPr/>
        </p:nvSpPr>
        <p:spPr>
          <a:xfrm>
            <a:off x="1228725" y="3229148"/>
            <a:ext cx="8156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https://www.axiomdatascience.com/best-practices/ResourceContent.html</a:t>
            </a:r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https://www.data.cam.ac.uk/data-management-guide/organising-your-data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A3790-AB51-5548-A950-23B5AD259097}"/>
              </a:ext>
            </a:extLst>
          </p:cNvPr>
          <p:cNvSpPr txBox="1"/>
          <p:nvPr/>
        </p:nvSpPr>
        <p:spPr>
          <a:xfrm rot="16200000">
            <a:off x="-321417" y="2488290"/>
            <a:ext cx="1119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DRY LAB</a:t>
            </a:r>
          </a:p>
        </p:txBody>
      </p:sp>
    </p:spTree>
    <p:extLst>
      <p:ext uri="{BB962C8B-B14F-4D97-AF65-F5344CB8AC3E}">
        <p14:creationId xmlns:p14="http://schemas.microsoft.com/office/powerpoint/2010/main" val="2463453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E9101-38DF-DC4D-9A67-EA8F6391E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acquisition, traceability and curation</a:t>
            </a:r>
            <a:br>
              <a:rPr lang="en-US" dirty="0"/>
            </a:br>
            <a:r>
              <a:rPr lang="en-US" dirty="0"/>
              <a:t>Confidentiality; Copyright; sharing raw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B4F42-66B5-7C4B-80F5-F7B7E1E54D9D}"/>
              </a:ext>
            </a:extLst>
          </p:cNvPr>
          <p:cNvSpPr txBox="1"/>
          <p:nvPr/>
        </p:nvSpPr>
        <p:spPr>
          <a:xfrm>
            <a:off x="361289" y="2056686"/>
            <a:ext cx="1146942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confidential data should be protected on an encrypted device; the University retains the copyright</a:t>
            </a:r>
          </a:p>
          <a:p>
            <a:endParaRPr lang="en-US" dirty="0"/>
          </a:p>
          <a:p>
            <a:r>
              <a:rPr lang="en-US" dirty="0"/>
              <a:t>Best practice for sharing data with collaborators:</a:t>
            </a:r>
          </a:p>
          <a:p>
            <a:r>
              <a:rPr lang="en-US" dirty="0"/>
              <a:t>[1] Secure on line transfer through your department</a:t>
            </a:r>
          </a:p>
          <a:p>
            <a:pPr lvl="2"/>
            <a:r>
              <a:rPr lang="en-GB" b="1" dirty="0"/>
              <a:t>Pros:</a:t>
            </a:r>
            <a:endParaRPr lang="en-GB" dirty="0"/>
          </a:p>
          <a:p>
            <a:pPr lvl="2"/>
            <a:r>
              <a:rPr lang="en-GB" dirty="0"/>
              <a:t>Usually very secure; Does not clog your e-mail outbox/inbox; Reasonably fast</a:t>
            </a:r>
          </a:p>
          <a:p>
            <a:pPr lvl="2"/>
            <a:r>
              <a:rPr lang="en-GB" b="1" dirty="0"/>
              <a:t>Cons:</a:t>
            </a:r>
            <a:endParaRPr lang="en-GB" dirty="0"/>
          </a:p>
          <a:p>
            <a:pPr lvl="2"/>
            <a:r>
              <a:rPr lang="en-GB" dirty="0"/>
              <a:t>May not always be available to you; (e.g. sftp transfer protocols are in place with CRUK)</a:t>
            </a:r>
          </a:p>
          <a:p>
            <a:pPr lvl="2"/>
            <a:r>
              <a:rPr lang="en-GB" dirty="0"/>
              <a:t>May be troublesome if you are dealing with larger numbers of files or many versions of files</a:t>
            </a:r>
          </a:p>
          <a:p>
            <a:endParaRPr lang="en-US" dirty="0"/>
          </a:p>
          <a:p>
            <a:r>
              <a:rPr lang="en-US" dirty="0"/>
              <a:t>[2] transfer by email</a:t>
            </a:r>
          </a:p>
          <a:p>
            <a:pPr lvl="2"/>
            <a:r>
              <a:rPr lang="en-GB" b="1" dirty="0"/>
              <a:t>Pros: </a:t>
            </a:r>
            <a:r>
              <a:rPr lang="en-GB" dirty="0"/>
              <a:t> </a:t>
            </a:r>
          </a:p>
          <a:p>
            <a:pPr lvl="2"/>
            <a:r>
              <a:rPr lang="en-GB" dirty="0"/>
              <a:t>Fast; easy; secure when encrypted and password provided separately from e-mail</a:t>
            </a:r>
          </a:p>
          <a:p>
            <a:pPr lvl="2"/>
            <a:r>
              <a:rPr lang="en-GB" b="1" dirty="0"/>
              <a:t>Cons:</a:t>
            </a:r>
            <a:endParaRPr lang="en-GB" dirty="0"/>
          </a:p>
          <a:p>
            <a:pPr lvl="2"/>
            <a:r>
              <a:rPr lang="en-GB" dirty="0"/>
              <a:t>can be messy, easy to garble versions; limited space (small files)</a:t>
            </a:r>
          </a:p>
          <a:p>
            <a:pPr lvl="2"/>
            <a:endParaRPr lang="en-US" dirty="0"/>
          </a:p>
          <a:p>
            <a:r>
              <a:rPr lang="en-GB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https://www.data.cam.ac.uk/data-management-guide/accessing-your-data/sharing-your-data-collaborators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16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43D39-9477-E041-92B1-2F48CA0B3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F1CED-425A-8643-BB05-A7A98EEA7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Analysis</a:t>
            </a:r>
            <a:r>
              <a:rPr lang="en-US" b="1" dirty="0"/>
              <a:t>: </a:t>
            </a:r>
            <a:r>
              <a:rPr lang="en-US" dirty="0"/>
              <a:t>Data storage</a:t>
            </a:r>
          </a:p>
          <a:p>
            <a:pPr lvl="1"/>
            <a:r>
              <a:rPr lang="en-US" dirty="0"/>
              <a:t>Keeping original files safe [cold storage]</a:t>
            </a:r>
          </a:p>
          <a:p>
            <a:pPr lvl="1"/>
            <a:r>
              <a:rPr lang="en-US" dirty="0"/>
              <a:t>Keeping track of steps during the data analysis [hot storage]</a:t>
            </a:r>
          </a:p>
          <a:p>
            <a:pPr lvl="1"/>
            <a:r>
              <a:rPr lang="en-US" dirty="0"/>
              <a:t>Data Management while working remotely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C700FF-AB81-F446-9A77-AE9B32667D62}"/>
              </a:ext>
            </a:extLst>
          </p:cNvPr>
          <p:cNvSpPr/>
          <p:nvPr/>
        </p:nvSpPr>
        <p:spPr>
          <a:xfrm>
            <a:off x="1897818" y="4136531"/>
            <a:ext cx="1519954" cy="657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54B079-5883-084C-9D92-AA397110B30C}"/>
              </a:ext>
            </a:extLst>
          </p:cNvPr>
          <p:cNvSpPr/>
          <p:nvPr/>
        </p:nvSpPr>
        <p:spPr>
          <a:xfrm>
            <a:off x="1897818" y="4967850"/>
            <a:ext cx="1519954" cy="657225"/>
          </a:xfrm>
          <a:prstGeom prst="rect">
            <a:avLst/>
          </a:prstGeom>
          <a:solidFill>
            <a:srgbClr val="D9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144FD-D925-2146-8682-B76CF5F06D42}"/>
              </a:ext>
            </a:extLst>
          </p:cNvPr>
          <p:cNvSpPr txBox="1"/>
          <p:nvPr/>
        </p:nvSpPr>
        <p:spPr>
          <a:xfrm>
            <a:off x="551738" y="4280477"/>
            <a:ext cx="11737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data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Hot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961384-07F9-244E-9BD7-D98D411FDBFB}"/>
              </a:ext>
            </a:extLst>
          </p:cNvPr>
          <p:cNvSpPr/>
          <p:nvPr/>
        </p:nvSpPr>
        <p:spPr>
          <a:xfrm>
            <a:off x="3541812" y="4973121"/>
            <a:ext cx="3044725" cy="657225"/>
          </a:xfrm>
          <a:prstGeom prst="rect">
            <a:avLst/>
          </a:prstGeom>
          <a:solidFill>
            <a:srgbClr val="D9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Intermediate results [1]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40ACC8-76DD-A242-82BD-5E1E1BF65622}"/>
              </a:ext>
            </a:extLst>
          </p:cNvPr>
          <p:cNvSpPr/>
          <p:nvPr/>
        </p:nvSpPr>
        <p:spPr>
          <a:xfrm>
            <a:off x="3541812" y="5678533"/>
            <a:ext cx="3044725" cy="657225"/>
          </a:xfrm>
          <a:prstGeom prst="rect">
            <a:avLst/>
          </a:prstGeom>
          <a:solidFill>
            <a:srgbClr val="D9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Intermediate results [2,…]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26BE1-011C-F148-AF82-AD056923A37D}"/>
              </a:ext>
            </a:extLst>
          </p:cNvPr>
          <p:cNvSpPr/>
          <p:nvPr/>
        </p:nvSpPr>
        <p:spPr>
          <a:xfrm>
            <a:off x="6754290" y="4984841"/>
            <a:ext cx="2303985" cy="657225"/>
          </a:xfrm>
          <a:prstGeom prst="rect">
            <a:avLst/>
          </a:prstGeom>
          <a:solidFill>
            <a:srgbClr val="D9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Processed output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A453F2-4B5F-8544-8228-2822968C4A6E}"/>
              </a:ext>
            </a:extLst>
          </p:cNvPr>
          <p:cNvSpPr/>
          <p:nvPr/>
        </p:nvSpPr>
        <p:spPr>
          <a:xfrm>
            <a:off x="6754289" y="4136531"/>
            <a:ext cx="2303985" cy="6572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Processed output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74906D-99C4-2742-8B3A-134A6D1CFBEF}"/>
              </a:ext>
            </a:extLst>
          </p:cNvPr>
          <p:cNvSpPr txBox="1"/>
          <p:nvPr/>
        </p:nvSpPr>
        <p:spPr>
          <a:xfrm>
            <a:off x="2014538" y="6429372"/>
            <a:ext cx="629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Backed up           Not backed up                        Backed 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FBFB37-0A18-374C-A97F-DF28EDDBCB1D}"/>
              </a:ext>
            </a:extLst>
          </p:cNvPr>
          <p:cNvSpPr txBox="1"/>
          <p:nvPr/>
        </p:nvSpPr>
        <p:spPr>
          <a:xfrm>
            <a:off x="9154240" y="3993654"/>
            <a:ext cx="2719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presented as output</a:t>
            </a:r>
          </a:p>
          <a:p>
            <a:r>
              <a:rPr lang="en-US" dirty="0"/>
              <a:t>for the community and funders</a:t>
            </a:r>
          </a:p>
        </p:txBody>
      </p:sp>
    </p:spTree>
    <p:extLst>
      <p:ext uri="{BB962C8B-B14F-4D97-AF65-F5344CB8AC3E}">
        <p14:creationId xmlns:p14="http://schemas.microsoft.com/office/powerpoint/2010/main" val="3281847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00FE-A547-A745-A5EA-554B3B4A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Storage [hot data]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AE26FE-8F62-A648-B97D-373E2DF2F233}"/>
              </a:ext>
            </a:extLst>
          </p:cNvPr>
          <p:cNvSpPr txBox="1"/>
          <p:nvPr/>
        </p:nvSpPr>
        <p:spPr>
          <a:xfrm>
            <a:off x="314325" y="2134454"/>
            <a:ext cx="1077570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\</a:t>
            </a:r>
            <a:r>
              <a:rPr lang="en-GB" dirty="0" err="1"/>
              <a:t>projectName</a:t>
            </a:r>
            <a:endParaRPr lang="en-GB" dirty="0"/>
          </a:p>
          <a:p>
            <a:r>
              <a:rPr lang="en-GB" dirty="0"/>
              <a:t>	\</a:t>
            </a:r>
            <a:r>
              <a:rPr lang="en-GB" b="1" dirty="0" err="1"/>
              <a:t>rawFiles</a:t>
            </a:r>
            <a:r>
              <a:rPr lang="en-GB" dirty="0"/>
              <a:t> ##contains files as retrieved from the sequencing facility</a:t>
            </a:r>
          </a:p>
          <a:p>
            <a:r>
              <a:rPr lang="en-GB" dirty="0"/>
              <a:t>	\</a:t>
            </a:r>
            <a:r>
              <a:rPr lang="en-GB" dirty="0" err="1"/>
              <a:t>toRepository</a:t>
            </a:r>
            <a:r>
              <a:rPr lang="en-GB" dirty="0"/>
              <a:t> ## contains the files ready for submission to a public repository, with all meta-data</a:t>
            </a:r>
          </a:p>
          <a:p>
            <a:r>
              <a:rPr lang="en-GB" dirty="0"/>
              <a:t>	\</a:t>
            </a:r>
            <a:r>
              <a:rPr lang="en-GB" dirty="0" err="1"/>
              <a:t>processedFiles</a:t>
            </a:r>
            <a:endParaRPr lang="en-GB" dirty="0"/>
          </a:p>
          <a:p>
            <a:r>
              <a:rPr lang="en-GB" dirty="0"/>
              <a:t>		\step1 ## e.g. quality checks</a:t>
            </a:r>
          </a:p>
          <a:p>
            <a:r>
              <a:rPr lang="en-GB" dirty="0"/>
              <a:t>		\step2 ## e.g. alignments</a:t>
            </a:r>
          </a:p>
          <a:p>
            <a:r>
              <a:rPr lang="en-GB" dirty="0"/>
              <a:t>		…</a:t>
            </a:r>
          </a:p>
          <a:p>
            <a:r>
              <a:rPr lang="en-GB" dirty="0"/>
              <a:t>              \</a:t>
            </a:r>
            <a:r>
              <a:rPr lang="en-GB" dirty="0" err="1"/>
              <a:t>stepN</a:t>
            </a:r>
            <a:endParaRPr lang="en-GB" dirty="0"/>
          </a:p>
          <a:p>
            <a:endParaRPr lang="en-GB" dirty="0"/>
          </a:p>
          <a:p>
            <a:r>
              <a:rPr lang="en-GB" dirty="0"/>
              <a:t>	\</a:t>
            </a:r>
            <a:r>
              <a:rPr lang="en-GB" dirty="0" err="1"/>
              <a:t>outputFiles</a:t>
            </a:r>
            <a:r>
              <a:rPr lang="en-GB" dirty="0"/>
              <a:t> ##output files structured per task (for files generated through scripts, </a:t>
            </a:r>
          </a:p>
          <a:p>
            <a:r>
              <a:rPr lang="en-GB" dirty="0"/>
              <a:t>        a </a:t>
            </a:r>
            <a:r>
              <a:rPr lang="en-GB" dirty="0" err="1"/>
              <a:t>readMe</a:t>
            </a:r>
            <a:r>
              <a:rPr lang="en-GB" dirty="0"/>
              <a:t> file indicating the link between the scripts, the input(s) and output(s) is recommended</a:t>
            </a:r>
          </a:p>
          <a:p>
            <a:r>
              <a:rPr lang="en-GB" dirty="0"/>
              <a:t>	\scripts ## annotated scripts</a:t>
            </a:r>
          </a:p>
          <a:p>
            <a:r>
              <a:rPr lang="en-GB" dirty="0"/>
              <a:t>	Report with an overview of the experimental design</a:t>
            </a:r>
          </a:p>
          <a:p>
            <a:r>
              <a:rPr lang="en-GB" dirty="0"/>
              <a:t>	Report with the outline of the analysis (e.g. a markdown document, a wrapper script)</a:t>
            </a:r>
          </a:p>
          <a:p>
            <a:r>
              <a:rPr lang="en-GB" dirty="0"/>
              <a:t>[</a:t>
            </a:r>
            <a:r>
              <a:rPr lang="en-GB" i="1" dirty="0"/>
              <a:t>requirement for the core bioinformatics team</a:t>
            </a:r>
            <a:r>
              <a:rPr lang="en-GB" dirty="0"/>
              <a:t>] a markdown file with the analysis steps.</a:t>
            </a:r>
          </a:p>
        </p:txBody>
      </p:sp>
    </p:spTree>
    <p:extLst>
      <p:ext uri="{BB962C8B-B14F-4D97-AF65-F5344CB8AC3E}">
        <p14:creationId xmlns:p14="http://schemas.microsoft.com/office/powerpoint/2010/main" val="3192328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00FE-A547-A745-A5EA-554B3B4A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Storage [cold data]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164B8D-AB28-E544-925E-FEF0CD083315}"/>
              </a:ext>
            </a:extLst>
          </p:cNvPr>
          <p:cNvSpPr txBox="1"/>
          <p:nvPr/>
        </p:nvSpPr>
        <p:spPr>
          <a:xfrm>
            <a:off x="491204" y="2314575"/>
            <a:ext cx="832631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proposed file structure is presented below:</a:t>
            </a:r>
          </a:p>
          <a:p>
            <a:r>
              <a:rPr lang="en-GB" dirty="0"/>
              <a:t>\</a:t>
            </a:r>
            <a:r>
              <a:rPr lang="en-GB" dirty="0" err="1"/>
              <a:t>projectName</a:t>
            </a:r>
            <a:endParaRPr lang="en-GB" dirty="0"/>
          </a:p>
          <a:p>
            <a:r>
              <a:rPr lang="en-GB" dirty="0"/>
              <a:t>	\</a:t>
            </a:r>
            <a:r>
              <a:rPr lang="en-GB" dirty="0" err="1"/>
              <a:t>rawData</a:t>
            </a:r>
            <a:endParaRPr lang="en-GB" dirty="0"/>
          </a:p>
          <a:p>
            <a:r>
              <a:rPr lang="en-GB" dirty="0"/>
              <a:t>	\at least one intermediate state e.g. alignment files for sequencing data</a:t>
            </a:r>
          </a:p>
          <a:p>
            <a:r>
              <a:rPr lang="en-GB" dirty="0"/>
              <a:t>	\</a:t>
            </a:r>
            <a:r>
              <a:rPr lang="en-GB" dirty="0" err="1"/>
              <a:t>finalData</a:t>
            </a:r>
            <a:r>
              <a:rPr lang="en-GB" dirty="0"/>
              <a:t> [the </a:t>
            </a:r>
            <a:r>
              <a:rPr lang="en-GB" dirty="0" err="1"/>
              <a:t>rawData</a:t>
            </a:r>
            <a:r>
              <a:rPr lang="en-GB" dirty="0"/>
              <a:t> and </a:t>
            </a:r>
            <a:r>
              <a:rPr lang="en-GB" dirty="0" err="1"/>
              <a:t>finalData</a:t>
            </a:r>
            <a:r>
              <a:rPr lang="en-GB" dirty="0"/>
              <a:t> will be a mirror of \</a:t>
            </a:r>
            <a:r>
              <a:rPr lang="en-GB" dirty="0" err="1"/>
              <a:t>toRepository</a:t>
            </a:r>
            <a:r>
              <a:rPr lang="en-GB" dirty="0"/>
              <a:t>]</a:t>
            </a:r>
          </a:p>
          <a:p>
            <a:r>
              <a:rPr lang="en-GB" dirty="0"/>
              <a:t>	</a:t>
            </a:r>
            <a:r>
              <a:rPr lang="en-GB" dirty="0" err="1"/>
              <a:t>readMe</a:t>
            </a:r>
            <a:r>
              <a:rPr lang="en-GB" dirty="0"/>
              <a:t> with information on the analysis steps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Similar structure works for public datasets.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structure of a cold storage will also ensure a </a:t>
            </a:r>
            <a:r>
              <a:rPr lang="en-US" dirty="0">
                <a:solidFill>
                  <a:srgbClr val="FFFF00"/>
                </a:solidFill>
              </a:rPr>
              <a:t>robust, systematic archiving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9048809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{28A6070E-65CF-344C-A2C5-078D67771236}tf10001057</Template>
  <TotalTime>333</TotalTime>
  <Words>919</Words>
  <Application>Microsoft Office PowerPoint</Application>
  <PresentationFormat>Widescreen</PresentationFormat>
  <Paragraphs>172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Trebuchet MS</vt:lpstr>
      <vt:lpstr>Berlin</vt:lpstr>
      <vt:lpstr>No good science without good Data Management</vt:lpstr>
      <vt:lpstr>What is good data management?</vt:lpstr>
      <vt:lpstr>Overview of the talk</vt:lpstr>
      <vt:lpstr>Data acquisition, traceability and curation The role of meta-data</vt:lpstr>
      <vt:lpstr>Data acquisition, traceability and curation The role of meta-data</vt:lpstr>
      <vt:lpstr>Data acquisition, traceability and curation Confidentiality; Copyright; sharing raw data</vt:lpstr>
      <vt:lpstr>Data storage</vt:lpstr>
      <vt:lpstr>Data Storage [hot data]</vt:lpstr>
      <vt:lpstr>Data Storage [cold data]</vt:lpstr>
      <vt:lpstr>Data Storage. Working remotely</vt:lpstr>
      <vt:lpstr>Data storage. Working remotely</vt:lpstr>
      <vt:lpstr>Data Sharing. Public repositories</vt:lpstr>
      <vt:lpstr>Data Sharing. Public repositories</vt:lpstr>
      <vt:lpstr>Data Sharing. Sharing knowledge</vt:lpstr>
      <vt:lpstr>Data Sharing. Sharing knowledge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good science without good Data Management</dc:title>
  <dc:creator>Irina Mohorianu</dc:creator>
  <cp:lastModifiedBy>Katie Light</cp:lastModifiedBy>
  <cp:revision>21</cp:revision>
  <dcterms:created xsi:type="dcterms:W3CDTF">2020-05-12T05:06:35Z</dcterms:created>
  <dcterms:modified xsi:type="dcterms:W3CDTF">2020-05-12T16:01:32Z</dcterms:modified>
</cp:coreProperties>
</file>